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4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tags/tag45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9" r:id="rId3"/>
    <p:sldId id="258" r:id="rId4"/>
    <p:sldId id="260" r:id="rId5"/>
    <p:sldId id="264" r:id="rId6"/>
    <p:sldId id="265" r:id="rId7"/>
    <p:sldId id="266" r:id="rId8"/>
    <p:sldId id="277" r:id="rId9"/>
    <p:sldId id="275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6996"/>
    <a:srgbClr val="8CB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esentations\Residential%20Data_Top%20Cities_06%20Jan%20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esentations\Residential%20Data_Top%20Cities_06%20Jan%2020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esentations\Residential%20Data_Top%20Cities_06%20Jan%20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esentations\Residential%20Data_Top%20Cities_06%20Jan%20202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esentations\Residential%20Data_Top%20Cities_06%20Jan%202020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esentations\Real%20Estate%20Market%20Overview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esentations\Real%20Estate%20Market%20Overview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b="1" dirty="0"/>
              <a:t>Pan</a:t>
            </a:r>
            <a:r>
              <a:rPr lang="en-IN" b="1" baseline="0" dirty="0"/>
              <a:t> India Absorption – Residential </a:t>
            </a:r>
            <a:endParaRPr lang="en-IN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Data!$B$61</c:f>
              <c:strCache>
                <c:ptCount val="1"/>
                <c:pt idx="0">
                  <c:v>In Billion INR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-1.723287060534479E-16"/>
                  <c:y val="-5.60866428224830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58C-40CD-9465-79906A2BD8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Data!$C$58:$H$58</c:f>
              <c:strCache>
                <c:ptCount val="6"/>
                <c:pt idx="0">
                  <c:v>FY 15</c:v>
                </c:pt>
                <c:pt idx="1">
                  <c:v>FY 16 </c:v>
                </c:pt>
                <c:pt idx="2">
                  <c:v>FY 17 </c:v>
                </c:pt>
                <c:pt idx="3">
                  <c:v>FY 18 </c:v>
                </c:pt>
                <c:pt idx="4">
                  <c:v>FY 19 </c:v>
                </c:pt>
                <c:pt idx="5">
                  <c:v>FY 20*</c:v>
                </c:pt>
              </c:strCache>
            </c:strRef>
          </c:cat>
          <c:val>
            <c:numRef>
              <c:f>Data!$C$61:$H$61</c:f>
              <c:numCache>
                <c:formatCode>#,##0</c:formatCode>
                <c:ptCount val="6"/>
                <c:pt idx="0">
                  <c:v>2736.2490669999993</c:v>
                </c:pt>
                <c:pt idx="1">
                  <c:v>2827.6254440000002</c:v>
                </c:pt>
                <c:pt idx="2">
                  <c:v>2478.2652450000005</c:v>
                </c:pt>
                <c:pt idx="3">
                  <c:v>2374.335298</c:v>
                </c:pt>
                <c:pt idx="4">
                  <c:v>2790.6655069999997</c:v>
                </c:pt>
                <c:pt idx="5">
                  <c:v>1485.7541739999999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8C-40CD-9465-79906A2BD82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527077784"/>
        <c:axId val="52708237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Data!$B$59</c15:sqref>
                        </c15:formulaRef>
                      </c:ext>
                    </c:extLst>
                    <c:strCache>
                      <c:ptCount val="1"/>
                      <c:pt idx="0">
                        <c:v>Pan India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Data!$C$58:$H$58</c15:sqref>
                        </c15:formulaRef>
                      </c:ext>
                    </c:extLst>
                    <c:strCache>
                      <c:ptCount val="6"/>
                      <c:pt idx="0">
                        <c:v>FY 15</c:v>
                      </c:pt>
                      <c:pt idx="1">
                        <c:v>FY 16 </c:v>
                      </c:pt>
                      <c:pt idx="2">
                        <c:v>FY 17 </c:v>
                      </c:pt>
                      <c:pt idx="3">
                        <c:v>FY 18 </c:v>
                      </c:pt>
                      <c:pt idx="4">
                        <c:v>FY 19 </c:v>
                      </c:pt>
                      <c:pt idx="5">
                        <c:v>FY 20*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Data!$C$59:$H$59</c15:sqref>
                        </c15:formulaRef>
                      </c:ext>
                    </c:extLst>
                    <c:numCache>
                      <c:formatCode>General</c:formatCode>
                      <c:ptCount val="6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958C-40CD-9465-79906A2BD827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Data!$B$60</c15:sqref>
                        </c15:formulaRef>
                      </c:ext>
                    </c:extLst>
                    <c:strCache>
                      <c:ptCount val="1"/>
                      <c:pt idx="0">
                        <c:v>In mn sft 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Data!$C$58:$H$58</c15:sqref>
                        </c15:formulaRef>
                      </c:ext>
                    </c:extLst>
                    <c:strCache>
                      <c:ptCount val="6"/>
                      <c:pt idx="0">
                        <c:v>FY 15</c:v>
                      </c:pt>
                      <c:pt idx="1">
                        <c:v>FY 16 </c:v>
                      </c:pt>
                      <c:pt idx="2">
                        <c:v>FY 17 </c:v>
                      </c:pt>
                      <c:pt idx="3">
                        <c:v>FY 18 </c:v>
                      </c:pt>
                      <c:pt idx="4">
                        <c:v>FY 19 </c:v>
                      </c:pt>
                      <c:pt idx="5">
                        <c:v>FY 20*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Data!$C$60:$H$60</c15:sqref>
                        </c15:formulaRef>
                      </c:ext>
                    </c:extLst>
                    <c:numCache>
                      <c:formatCode>0</c:formatCode>
                      <c:ptCount val="6"/>
                      <c:pt idx="0">
                        <c:v>557.55799999999999</c:v>
                      </c:pt>
                      <c:pt idx="1">
                        <c:v>559.33199999999999</c:v>
                      </c:pt>
                      <c:pt idx="2">
                        <c:v>474.51599999999996</c:v>
                      </c:pt>
                      <c:pt idx="3">
                        <c:v>440.45600000000002</c:v>
                      </c:pt>
                      <c:pt idx="4">
                        <c:v>495.50400000000002</c:v>
                      </c:pt>
                      <c:pt idx="5">
                        <c:v>254.83600000000001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958C-40CD-9465-79906A2BD827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Data!$B$62</c15:sqref>
                        </c15:formulaRef>
                      </c:ext>
                    </c:extLst>
                    <c:strCache>
                      <c:ptCount val="1"/>
                      <c:pt idx="0">
                        <c:v>In no of units 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Data!$C$58:$H$58</c15:sqref>
                        </c15:formulaRef>
                      </c:ext>
                    </c:extLst>
                    <c:strCache>
                      <c:ptCount val="6"/>
                      <c:pt idx="0">
                        <c:v>FY 15</c:v>
                      </c:pt>
                      <c:pt idx="1">
                        <c:v>FY 16 </c:v>
                      </c:pt>
                      <c:pt idx="2">
                        <c:v>FY 17 </c:v>
                      </c:pt>
                      <c:pt idx="3">
                        <c:v>FY 18 </c:v>
                      </c:pt>
                      <c:pt idx="4">
                        <c:v>FY 19 </c:v>
                      </c:pt>
                      <c:pt idx="5">
                        <c:v>FY 20*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Data!$C$62:$H$62</c15:sqref>
                        </c15:formulaRef>
                      </c:ext>
                    </c:extLst>
                    <c:numCache>
                      <c:formatCode>#,##0</c:formatCode>
                      <c:ptCount val="6"/>
                      <c:pt idx="0">
                        <c:v>446369</c:v>
                      </c:pt>
                      <c:pt idx="1">
                        <c:v>454161</c:v>
                      </c:pt>
                      <c:pt idx="2">
                        <c:v>388335</c:v>
                      </c:pt>
                      <c:pt idx="3">
                        <c:v>370092</c:v>
                      </c:pt>
                      <c:pt idx="4">
                        <c:v>413092</c:v>
                      </c:pt>
                      <c:pt idx="5">
                        <c:v>211218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958C-40CD-9465-79906A2BD827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4"/>
          <c:order val="4"/>
          <c:tx>
            <c:strRef>
              <c:f>Data!$B$63</c:f>
              <c:strCache>
                <c:ptCount val="1"/>
                <c:pt idx="0">
                  <c:v>Avg Value in lacs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958C-40CD-9465-79906A2BD8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Data!$C$58:$H$58</c:f>
              <c:strCache>
                <c:ptCount val="6"/>
                <c:pt idx="0">
                  <c:v>FY 15</c:v>
                </c:pt>
                <c:pt idx="1">
                  <c:v>FY 16 </c:v>
                </c:pt>
                <c:pt idx="2">
                  <c:v>FY 17 </c:v>
                </c:pt>
                <c:pt idx="3">
                  <c:v>FY 18 </c:v>
                </c:pt>
                <c:pt idx="4">
                  <c:v>FY 19 </c:v>
                </c:pt>
                <c:pt idx="5">
                  <c:v>FY 20*</c:v>
                </c:pt>
              </c:strCache>
            </c:strRef>
          </c:cat>
          <c:val>
            <c:numRef>
              <c:f>Data!$C$63:$H$63</c:f>
              <c:numCache>
                <c:formatCode>#,##0</c:formatCode>
                <c:ptCount val="6"/>
                <c:pt idx="0">
                  <c:v>61.300158994016151</c:v>
                </c:pt>
                <c:pt idx="1">
                  <c:v>62.260419630923842</c:v>
                </c:pt>
                <c:pt idx="2">
                  <c:v>63.817715245857329</c:v>
                </c:pt>
                <c:pt idx="3">
                  <c:v>64.155272148546842</c:v>
                </c:pt>
                <c:pt idx="4">
                  <c:v>67.555544697065059</c:v>
                </c:pt>
                <c:pt idx="5">
                  <c:v>70.342213921162028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58C-40CD-9465-79906A2BD8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884272"/>
        <c:axId val="521880008"/>
      </c:lineChart>
      <c:catAx>
        <c:axId val="527077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082376"/>
        <c:crosses val="autoZero"/>
        <c:auto val="1"/>
        <c:lblAlgn val="ctr"/>
        <c:lblOffset val="100"/>
        <c:noMultiLvlLbl val="0"/>
      </c:catAx>
      <c:valAx>
        <c:axId val="527082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077784"/>
        <c:crosses val="autoZero"/>
        <c:crossBetween val="between"/>
      </c:valAx>
      <c:valAx>
        <c:axId val="521880008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1884272"/>
        <c:crosses val="max"/>
        <c:crossBetween val="between"/>
      </c:valAx>
      <c:catAx>
        <c:axId val="5218842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8800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dirty="0"/>
              <a:t>MMR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Data!$B$66</c:f>
              <c:strCache>
                <c:ptCount val="1"/>
                <c:pt idx="0">
                  <c:v>In Billion INR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Data!$C$64:$H$64</c:f>
              <c:strCache>
                <c:ptCount val="6"/>
                <c:pt idx="0">
                  <c:v>FY 15</c:v>
                </c:pt>
                <c:pt idx="1">
                  <c:v>FY 16 </c:v>
                </c:pt>
                <c:pt idx="2">
                  <c:v>FY 17 </c:v>
                </c:pt>
                <c:pt idx="3">
                  <c:v>FY 18 </c:v>
                </c:pt>
                <c:pt idx="4">
                  <c:v>FY 19 </c:v>
                </c:pt>
                <c:pt idx="5">
                  <c:v>FY20*</c:v>
                </c:pt>
              </c:strCache>
            </c:strRef>
          </c:cat>
          <c:val>
            <c:numRef>
              <c:f>Data!$C$66:$H$66</c:f>
              <c:numCache>
                <c:formatCode>#,##0</c:formatCode>
                <c:ptCount val="6"/>
                <c:pt idx="0">
                  <c:v>791.45910000000003</c:v>
                </c:pt>
                <c:pt idx="1">
                  <c:v>852.63390000000004</c:v>
                </c:pt>
                <c:pt idx="2">
                  <c:v>772.67700000000002</c:v>
                </c:pt>
                <c:pt idx="3">
                  <c:v>784.33879999999999</c:v>
                </c:pt>
                <c:pt idx="4">
                  <c:v>903.03740000000005</c:v>
                </c:pt>
                <c:pt idx="5">
                  <c:v>453.779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EB-451D-85EE-117FD046EFC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527077784"/>
        <c:axId val="52708237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Data!$B$65</c15:sqref>
                        </c15:formulaRef>
                      </c:ext>
                    </c:extLst>
                    <c:strCache>
                      <c:ptCount val="1"/>
                      <c:pt idx="0">
                        <c:v>In mn sft 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Data!$C$64:$H$64</c15:sqref>
                        </c15:formulaRef>
                      </c:ext>
                    </c:extLst>
                    <c:strCache>
                      <c:ptCount val="6"/>
                      <c:pt idx="0">
                        <c:v>FY 15</c:v>
                      </c:pt>
                      <c:pt idx="1">
                        <c:v>FY 16 </c:v>
                      </c:pt>
                      <c:pt idx="2">
                        <c:v>FY 17 </c:v>
                      </c:pt>
                      <c:pt idx="3">
                        <c:v>FY 18 </c:v>
                      </c:pt>
                      <c:pt idx="4">
                        <c:v>FY 19 </c:v>
                      </c:pt>
                      <c:pt idx="5">
                        <c:v>FY20*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Data!$C$65:$H$65</c15:sqref>
                        </c15:formulaRef>
                      </c:ext>
                    </c:extLst>
                    <c:numCache>
                      <c:formatCode>0</c:formatCode>
                      <c:ptCount val="6"/>
                      <c:pt idx="0">
                        <c:v>85.880499999999998</c:v>
                      </c:pt>
                      <c:pt idx="1">
                        <c:v>89.268199999999993</c:v>
                      </c:pt>
                      <c:pt idx="2">
                        <c:v>80.047399999999996</c:v>
                      </c:pt>
                      <c:pt idx="3">
                        <c:v>76.251000000000005</c:v>
                      </c:pt>
                      <c:pt idx="4">
                        <c:v>85.829599999999999</c:v>
                      </c:pt>
                      <c:pt idx="5">
                        <c:v>43.949199999999998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31EB-451D-85EE-117FD046EFC6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Data!$B$67</c15:sqref>
                        </c15:formulaRef>
                      </c:ext>
                    </c:extLst>
                    <c:strCache>
                      <c:ptCount val="1"/>
                      <c:pt idx="0">
                        <c:v>In no of units 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Data!$C$64:$H$64</c15:sqref>
                        </c15:formulaRef>
                      </c:ext>
                    </c:extLst>
                    <c:strCache>
                      <c:ptCount val="6"/>
                      <c:pt idx="0">
                        <c:v>FY 15</c:v>
                      </c:pt>
                      <c:pt idx="1">
                        <c:v>FY 16 </c:v>
                      </c:pt>
                      <c:pt idx="2">
                        <c:v>FY 17 </c:v>
                      </c:pt>
                      <c:pt idx="3">
                        <c:v>FY 18 </c:v>
                      </c:pt>
                      <c:pt idx="4">
                        <c:v>FY 19 </c:v>
                      </c:pt>
                      <c:pt idx="5">
                        <c:v>FY20*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Data!$C$67:$H$67</c15:sqref>
                        </c15:formulaRef>
                      </c:ext>
                    </c:extLst>
                    <c:numCache>
                      <c:formatCode>#,##0</c:formatCode>
                      <c:ptCount val="6"/>
                      <c:pt idx="0">
                        <c:v>92588</c:v>
                      </c:pt>
                      <c:pt idx="1">
                        <c:v>100272</c:v>
                      </c:pt>
                      <c:pt idx="2">
                        <c:v>91785</c:v>
                      </c:pt>
                      <c:pt idx="3">
                        <c:v>89815</c:v>
                      </c:pt>
                      <c:pt idx="4">
                        <c:v>97316</c:v>
                      </c:pt>
                      <c:pt idx="5">
                        <c:v>50313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31EB-451D-85EE-117FD046EFC6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3"/>
          <c:order val="3"/>
          <c:tx>
            <c:strRef>
              <c:f>Data!$B$68</c:f>
              <c:strCache>
                <c:ptCount val="1"/>
                <c:pt idx="0">
                  <c:v>Avg Value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Data!$C$64:$H$64</c:f>
              <c:strCache>
                <c:ptCount val="6"/>
                <c:pt idx="0">
                  <c:v>FY 15</c:v>
                </c:pt>
                <c:pt idx="1">
                  <c:v>FY 16 </c:v>
                </c:pt>
                <c:pt idx="2">
                  <c:v>FY 17 </c:v>
                </c:pt>
                <c:pt idx="3">
                  <c:v>FY 18 </c:v>
                </c:pt>
                <c:pt idx="4">
                  <c:v>FY 19 </c:v>
                </c:pt>
                <c:pt idx="5">
                  <c:v>FY20*</c:v>
                </c:pt>
              </c:strCache>
            </c:strRef>
          </c:cat>
          <c:val>
            <c:numRef>
              <c:f>Data!$C$68:$H$68</c:f>
              <c:numCache>
                <c:formatCode>#,##0</c:formatCode>
                <c:ptCount val="6"/>
                <c:pt idx="0">
                  <c:v>85.481822698405836</c:v>
                </c:pt>
                <c:pt idx="1">
                  <c:v>85.032102680708476</c:v>
                </c:pt>
                <c:pt idx="2">
                  <c:v>84.18336329465599</c:v>
                </c:pt>
                <c:pt idx="3">
                  <c:v>87.328263653064639</c:v>
                </c:pt>
                <c:pt idx="4">
                  <c:v>92.794340087960876</c:v>
                </c:pt>
                <c:pt idx="5">
                  <c:v>90.191203068789378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1EB-451D-85EE-117FD046EF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30696576"/>
        <c:axId val="530695920"/>
      </c:lineChart>
      <c:catAx>
        <c:axId val="527077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082376"/>
        <c:crosses val="autoZero"/>
        <c:auto val="1"/>
        <c:lblAlgn val="ctr"/>
        <c:lblOffset val="100"/>
        <c:noMultiLvlLbl val="0"/>
      </c:catAx>
      <c:valAx>
        <c:axId val="527082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077784"/>
        <c:crosses val="autoZero"/>
        <c:crossBetween val="between"/>
      </c:valAx>
      <c:valAx>
        <c:axId val="530695920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0696576"/>
        <c:crosses val="max"/>
        <c:crossBetween val="between"/>
      </c:valAx>
      <c:catAx>
        <c:axId val="530696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306959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/>
              <a:t>NCR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Data!$B$71</c:f>
              <c:strCache>
                <c:ptCount val="1"/>
                <c:pt idx="0">
                  <c:v>In Billion INR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Data!$C$69:$H$69</c:f>
              <c:strCache>
                <c:ptCount val="6"/>
                <c:pt idx="0">
                  <c:v>FY 15</c:v>
                </c:pt>
                <c:pt idx="1">
                  <c:v>FY 16 </c:v>
                </c:pt>
                <c:pt idx="2">
                  <c:v>FY 17 </c:v>
                </c:pt>
                <c:pt idx="3">
                  <c:v>FY 18 </c:v>
                </c:pt>
                <c:pt idx="4">
                  <c:v>FY 19 </c:v>
                </c:pt>
                <c:pt idx="5">
                  <c:v>FY20*</c:v>
                </c:pt>
              </c:strCache>
            </c:strRef>
          </c:cat>
          <c:val>
            <c:numRef>
              <c:f>Data!$C$71:$H$71</c:f>
              <c:numCache>
                <c:formatCode>#,##0</c:formatCode>
                <c:ptCount val="6"/>
                <c:pt idx="0">
                  <c:v>350.45279999999997</c:v>
                </c:pt>
                <c:pt idx="1">
                  <c:v>368.54199999999997</c:v>
                </c:pt>
                <c:pt idx="2">
                  <c:v>276.435</c:v>
                </c:pt>
                <c:pt idx="3">
                  <c:v>217.42619999999999</c:v>
                </c:pt>
                <c:pt idx="4">
                  <c:v>270.81700000000001</c:v>
                </c:pt>
                <c:pt idx="5">
                  <c:v>159.84639999999999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2D-4A46-9CE8-F25AD77C5C2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527077784"/>
        <c:axId val="52708237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Data!$B$70</c15:sqref>
                        </c15:formulaRef>
                      </c:ext>
                    </c:extLst>
                    <c:strCache>
                      <c:ptCount val="1"/>
                      <c:pt idx="0">
                        <c:v>In mn sft 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Data!$C$69:$H$69</c15:sqref>
                        </c15:formulaRef>
                      </c:ext>
                    </c:extLst>
                    <c:strCache>
                      <c:ptCount val="6"/>
                      <c:pt idx="0">
                        <c:v>FY 15</c:v>
                      </c:pt>
                      <c:pt idx="1">
                        <c:v>FY 16 </c:v>
                      </c:pt>
                      <c:pt idx="2">
                        <c:v>FY 17 </c:v>
                      </c:pt>
                      <c:pt idx="3">
                        <c:v>FY 18 </c:v>
                      </c:pt>
                      <c:pt idx="4">
                        <c:v>FY 19 </c:v>
                      </c:pt>
                      <c:pt idx="5">
                        <c:v>FY20*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Data!$C$70:$H$70</c15:sqref>
                        </c15:formulaRef>
                      </c:ext>
                    </c:extLst>
                    <c:numCache>
                      <c:formatCode>0</c:formatCode>
                      <c:ptCount val="6"/>
                      <c:pt idx="0">
                        <c:v>72.496700000000004</c:v>
                      </c:pt>
                      <c:pt idx="1">
                        <c:v>76.3703</c:v>
                      </c:pt>
                      <c:pt idx="2">
                        <c:v>57.564599999999999</c:v>
                      </c:pt>
                      <c:pt idx="3">
                        <c:v>42.946599999999997</c:v>
                      </c:pt>
                      <c:pt idx="4">
                        <c:v>53.577300000000001</c:v>
                      </c:pt>
                      <c:pt idx="5">
                        <c:v>27.5153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8A2D-4A46-9CE8-F25AD77C5C2C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Data!$B$72</c15:sqref>
                        </c15:formulaRef>
                      </c:ext>
                    </c:extLst>
                    <c:strCache>
                      <c:ptCount val="1"/>
                      <c:pt idx="0">
                        <c:v>In no of units 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Data!$C$69:$H$69</c15:sqref>
                        </c15:formulaRef>
                      </c:ext>
                    </c:extLst>
                    <c:strCache>
                      <c:ptCount val="6"/>
                      <c:pt idx="0">
                        <c:v>FY 15</c:v>
                      </c:pt>
                      <c:pt idx="1">
                        <c:v>FY 16 </c:v>
                      </c:pt>
                      <c:pt idx="2">
                        <c:v>FY 17 </c:v>
                      </c:pt>
                      <c:pt idx="3">
                        <c:v>FY 18 </c:v>
                      </c:pt>
                      <c:pt idx="4">
                        <c:v>FY 19 </c:v>
                      </c:pt>
                      <c:pt idx="5">
                        <c:v>FY20*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Data!$C$72:$H$72</c15:sqref>
                        </c15:formulaRef>
                      </c:ext>
                    </c:extLst>
                    <c:numCache>
                      <c:formatCode>#,##0</c:formatCode>
                      <c:ptCount val="6"/>
                      <c:pt idx="0">
                        <c:v>50485</c:v>
                      </c:pt>
                      <c:pt idx="1">
                        <c:v>53691</c:v>
                      </c:pt>
                      <c:pt idx="2">
                        <c:v>39547</c:v>
                      </c:pt>
                      <c:pt idx="3">
                        <c:v>28966</c:v>
                      </c:pt>
                      <c:pt idx="4">
                        <c:v>35647</c:v>
                      </c:pt>
                      <c:pt idx="5">
                        <c:v>16966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8A2D-4A46-9CE8-F25AD77C5C2C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3"/>
          <c:order val="3"/>
          <c:tx>
            <c:strRef>
              <c:f>Data!$B$73</c:f>
              <c:strCache>
                <c:ptCount val="1"/>
                <c:pt idx="0">
                  <c:v>Avg Value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Data!$C$69:$H$69</c:f>
              <c:strCache>
                <c:ptCount val="6"/>
                <c:pt idx="0">
                  <c:v>FY 15</c:v>
                </c:pt>
                <c:pt idx="1">
                  <c:v>FY 16 </c:v>
                </c:pt>
                <c:pt idx="2">
                  <c:v>FY 17 </c:v>
                </c:pt>
                <c:pt idx="3">
                  <c:v>FY 18 </c:v>
                </c:pt>
                <c:pt idx="4">
                  <c:v>FY 19 </c:v>
                </c:pt>
                <c:pt idx="5">
                  <c:v>FY20*</c:v>
                </c:pt>
              </c:strCache>
            </c:strRef>
          </c:cat>
          <c:val>
            <c:numRef>
              <c:f>Data!$C$73:$H$73</c:f>
              <c:numCache>
                <c:formatCode>#,##0</c:formatCode>
                <c:ptCount val="6"/>
                <c:pt idx="0">
                  <c:v>69.417213033574313</c:v>
                </c:pt>
                <c:pt idx="1">
                  <c:v>68.641299286658835</c:v>
                </c:pt>
                <c:pt idx="2">
                  <c:v>69.900371709611349</c:v>
                </c:pt>
                <c:pt idx="3">
                  <c:v>75.062556100255478</c:v>
                </c:pt>
                <c:pt idx="4">
                  <c:v>75.971891042724494</c:v>
                </c:pt>
                <c:pt idx="5">
                  <c:v>94.215725568784634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2D-4A46-9CE8-F25AD77C5C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30696576"/>
        <c:axId val="530695920"/>
      </c:lineChart>
      <c:catAx>
        <c:axId val="527077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082376"/>
        <c:crosses val="autoZero"/>
        <c:auto val="1"/>
        <c:lblAlgn val="ctr"/>
        <c:lblOffset val="100"/>
        <c:noMultiLvlLbl val="0"/>
      </c:catAx>
      <c:valAx>
        <c:axId val="527082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077784"/>
        <c:crosses val="autoZero"/>
        <c:crossBetween val="between"/>
      </c:valAx>
      <c:valAx>
        <c:axId val="530695920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0696576"/>
        <c:crosses val="max"/>
        <c:crossBetween val="between"/>
      </c:valAx>
      <c:catAx>
        <c:axId val="530696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306959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/>
              <a:t>Pune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Data!$B$76</c:f>
              <c:strCache>
                <c:ptCount val="1"/>
                <c:pt idx="0">
                  <c:v>In Billion INR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Data!$C$74:$H$74</c:f>
              <c:strCache>
                <c:ptCount val="6"/>
                <c:pt idx="0">
                  <c:v>FY 15</c:v>
                </c:pt>
                <c:pt idx="1">
                  <c:v>FY 16 </c:v>
                </c:pt>
                <c:pt idx="2">
                  <c:v>FY 17 </c:v>
                </c:pt>
                <c:pt idx="3">
                  <c:v>FY 18 </c:v>
                </c:pt>
                <c:pt idx="4">
                  <c:v>FY 19 </c:v>
                </c:pt>
                <c:pt idx="5">
                  <c:v>FY20*</c:v>
                </c:pt>
              </c:strCache>
            </c:strRef>
          </c:cat>
          <c:val>
            <c:numRef>
              <c:f>Data!$C$76:$H$76</c:f>
              <c:numCache>
                <c:formatCode>#,##0</c:formatCode>
                <c:ptCount val="6"/>
                <c:pt idx="0">
                  <c:v>274.41700000000003</c:v>
                </c:pt>
                <c:pt idx="1">
                  <c:v>268.80799999999999</c:v>
                </c:pt>
                <c:pt idx="2">
                  <c:v>233.46279999999999</c:v>
                </c:pt>
                <c:pt idx="3">
                  <c:v>241.64320000000001</c:v>
                </c:pt>
                <c:pt idx="4">
                  <c:v>322.38470000000001</c:v>
                </c:pt>
                <c:pt idx="5">
                  <c:v>186.7201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6C-4484-A5DB-6BB38C1BC1D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527077784"/>
        <c:axId val="52708237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Data!$B$75</c15:sqref>
                        </c15:formulaRef>
                      </c:ext>
                    </c:extLst>
                    <c:strCache>
                      <c:ptCount val="1"/>
                      <c:pt idx="0">
                        <c:v>In mn sft 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Data!$C$74:$H$74</c15:sqref>
                        </c15:formulaRef>
                      </c:ext>
                    </c:extLst>
                    <c:strCache>
                      <c:ptCount val="6"/>
                      <c:pt idx="0">
                        <c:v>FY 15</c:v>
                      </c:pt>
                      <c:pt idx="1">
                        <c:v>FY 16 </c:v>
                      </c:pt>
                      <c:pt idx="2">
                        <c:v>FY 17 </c:v>
                      </c:pt>
                      <c:pt idx="3">
                        <c:v>FY 18 </c:v>
                      </c:pt>
                      <c:pt idx="4">
                        <c:v>FY 19 </c:v>
                      </c:pt>
                      <c:pt idx="5">
                        <c:v>FY20*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Data!$C$75:$H$75</c15:sqref>
                        </c15:formulaRef>
                      </c:ext>
                    </c:extLst>
                    <c:numCache>
                      <c:formatCode>0</c:formatCode>
                      <c:ptCount val="6"/>
                      <c:pt idx="0">
                        <c:v>55.131999999999998</c:v>
                      </c:pt>
                      <c:pt idx="1">
                        <c:v>53.881500000000003</c:v>
                      </c:pt>
                      <c:pt idx="2">
                        <c:v>46.603400000000001</c:v>
                      </c:pt>
                      <c:pt idx="3">
                        <c:v>47.0075</c:v>
                      </c:pt>
                      <c:pt idx="4">
                        <c:v>61.852600000000002</c:v>
                      </c:pt>
                      <c:pt idx="5">
                        <c:v>35.671799999999998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1B6C-4484-A5DB-6BB38C1BC1D6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Data!$B$77</c15:sqref>
                        </c15:formulaRef>
                      </c:ext>
                    </c:extLst>
                    <c:strCache>
                      <c:ptCount val="1"/>
                      <c:pt idx="0">
                        <c:v>In no of units 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Data!$C$74:$H$74</c15:sqref>
                        </c15:formulaRef>
                      </c:ext>
                    </c:extLst>
                    <c:strCache>
                      <c:ptCount val="6"/>
                      <c:pt idx="0">
                        <c:v>FY 15</c:v>
                      </c:pt>
                      <c:pt idx="1">
                        <c:v>FY 16 </c:v>
                      </c:pt>
                      <c:pt idx="2">
                        <c:v>FY 17 </c:v>
                      </c:pt>
                      <c:pt idx="3">
                        <c:v>FY 18 </c:v>
                      </c:pt>
                      <c:pt idx="4">
                        <c:v>FY 19 </c:v>
                      </c:pt>
                      <c:pt idx="5">
                        <c:v>FY20*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Data!$C$77:$H$77</c15:sqref>
                        </c15:formulaRef>
                      </c:ext>
                    </c:extLst>
                    <c:numCache>
                      <c:formatCode>#,##0</c:formatCode>
                      <c:ptCount val="6"/>
                      <c:pt idx="0">
                        <c:v>54842</c:v>
                      </c:pt>
                      <c:pt idx="1">
                        <c:v>56523</c:v>
                      </c:pt>
                      <c:pt idx="2">
                        <c:v>49256</c:v>
                      </c:pt>
                      <c:pt idx="3">
                        <c:v>49260</c:v>
                      </c:pt>
                      <c:pt idx="4">
                        <c:v>64776</c:v>
                      </c:pt>
                      <c:pt idx="5">
                        <c:v>36760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1B6C-4484-A5DB-6BB38C1BC1D6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3"/>
          <c:order val="3"/>
          <c:tx>
            <c:strRef>
              <c:f>Data!$B$78</c:f>
              <c:strCache>
                <c:ptCount val="1"/>
                <c:pt idx="0">
                  <c:v>Avg Value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Data!$C$74:$H$74</c:f>
              <c:strCache>
                <c:ptCount val="6"/>
                <c:pt idx="0">
                  <c:v>FY 15</c:v>
                </c:pt>
                <c:pt idx="1">
                  <c:v>FY 16 </c:v>
                </c:pt>
                <c:pt idx="2">
                  <c:v>FY 17 </c:v>
                </c:pt>
                <c:pt idx="3">
                  <c:v>FY 18 </c:v>
                </c:pt>
                <c:pt idx="4">
                  <c:v>FY 19 </c:v>
                </c:pt>
                <c:pt idx="5">
                  <c:v>FY20*</c:v>
                </c:pt>
              </c:strCache>
            </c:strRef>
          </c:cat>
          <c:val>
            <c:numRef>
              <c:f>Data!$C$78:$H$78</c:f>
              <c:numCache>
                <c:formatCode>#,##0</c:formatCode>
                <c:ptCount val="6"/>
                <c:pt idx="0">
                  <c:v>50.037744794135889</c:v>
                </c:pt>
                <c:pt idx="1">
                  <c:v>47.557277568423473</c:v>
                </c:pt>
                <c:pt idx="2">
                  <c:v>47.397839857073251</c:v>
                </c:pt>
                <c:pt idx="3">
                  <c:v>49.054648802273647</c:v>
                </c:pt>
                <c:pt idx="4">
                  <c:v>49.769158330245773</c:v>
                </c:pt>
                <c:pt idx="5">
                  <c:v>50.794368879216535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B6C-4484-A5DB-6BB38C1BC1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30696576"/>
        <c:axId val="530695920"/>
      </c:lineChart>
      <c:catAx>
        <c:axId val="527077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082376"/>
        <c:crosses val="autoZero"/>
        <c:auto val="1"/>
        <c:lblAlgn val="ctr"/>
        <c:lblOffset val="100"/>
        <c:noMultiLvlLbl val="0"/>
      </c:catAx>
      <c:valAx>
        <c:axId val="527082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077784"/>
        <c:crosses val="autoZero"/>
        <c:crossBetween val="between"/>
      </c:valAx>
      <c:valAx>
        <c:axId val="530695920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0696576"/>
        <c:crosses val="max"/>
        <c:crossBetween val="between"/>
      </c:valAx>
      <c:catAx>
        <c:axId val="530696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306959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/>
              <a:t>Bengaluru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Data!$B$81</c:f>
              <c:strCache>
                <c:ptCount val="1"/>
                <c:pt idx="0">
                  <c:v>In Billion INR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Data!$C$79:$H$79</c:f>
              <c:strCache>
                <c:ptCount val="6"/>
                <c:pt idx="0">
                  <c:v>FY 15</c:v>
                </c:pt>
                <c:pt idx="1">
                  <c:v>FY 16 </c:v>
                </c:pt>
                <c:pt idx="2">
                  <c:v>FY 17 </c:v>
                </c:pt>
                <c:pt idx="3">
                  <c:v>FY 18 </c:v>
                </c:pt>
                <c:pt idx="4">
                  <c:v>FY 19 </c:v>
                </c:pt>
                <c:pt idx="5">
                  <c:v>FY20*</c:v>
                </c:pt>
              </c:strCache>
            </c:strRef>
          </c:cat>
          <c:val>
            <c:numRef>
              <c:f>Data!$C$81:$H$81</c:f>
              <c:numCache>
                <c:formatCode>#,##0</c:formatCode>
                <c:ptCount val="6"/>
                <c:pt idx="0">
                  <c:v>428.49190000000004</c:v>
                </c:pt>
                <c:pt idx="1">
                  <c:v>381.72120000000001</c:v>
                </c:pt>
                <c:pt idx="2">
                  <c:v>308.31459999999998</c:v>
                </c:pt>
                <c:pt idx="3">
                  <c:v>289.18720000000002</c:v>
                </c:pt>
                <c:pt idx="4">
                  <c:v>338.05629999999996</c:v>
                </c:pt>
                <c:pt idx="5">
                  <c:v>186.49520000000001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21-4235-8FA7-19528641BAA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527077784"/>
        <c:axId val="52708237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Data!$B$80</c15:sqref>
                        </c15:formulaRef>
                      </c:ext>
                    </c:extLst>
                    <c:strCache>
                      <c:ptCount val="1"/>
                      <c:pt idx="0">
                        <c:v>In mn sft 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Data!$C$79:$H$79</c15:sqref>
                        </c15:formulaRef>
                      </c:ext>
                    </c:extLst>
                    <c:strCache>
                      <c:ptCount val="6"/>
                      <c:pt idx="0">
                        <c:v>FY 15</c:v>
                      </c:pt>
                      <c:pt idx="1">
                        <c:v>FY 16 </c:v>
                      </c:pt>
                      <c:pt idx="2">
                        <c:v>FY 17 </c:v>
                      </c:pt>
                      <c:pt idx="3">
                        <c:v>FY 18 </c:v>
                      </c:pt>
                      <c:pt idx="4">
                        <c:v>FY 19 </c:v>
                      </c:pt>
                      <c:pt idx="5">
                        <c:v>FY20*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Data!$C$80:$H$80</c15:sqref>
                        </c15:formulaRef>
                      </c:ext>
                    </c:extLst>
                    <c:numCache>
                      <c:formatCode>0</c:formatCode>
                      <c:ptCount val="6"/>
                      <c:pt idx="0">
                        <c:v>90.286799999999999</c:v>
                      </c:pt>
                      <c:pt idx="1">
                        <c:v>78.702399999999997</c:v>
                      </c:pt>
                      <c:pt idx="2">
                        <c:v>60.445999999999998</c:v>
                      </c:pt>
                      <c:pt idx="3">
                        <c:v>55.343600000000002</c:v>
                      </c:pt>
                      <c:pt idx="4">
                        <c:v>63.965299999999999</c:v>
                      </c:pt>
                      <c:pt idx="5">
                        <c:v>33.966299999999997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6721-4235-8FA7-19528641BAA8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Data!$B$82</c15:sqref>
                        </c15:formulaRef>
                      </c:ext>
                    </c:extLst>
                    <c:strCache>
                      <c:ptCount val="1"/>
                      <c:pt idx="0">
                        <c:v>In no of units 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Data!$C$79:$H$79</c15:sqref>
                        </c15:formulaRef>
                      </c:ext>
                    </c:extLst>
                    <c:strCache>
                      <c:ptCount val="6"/>
                      <c:pt idx="0">
                        <c:v>FY 15</c:v>
                      </c:pt>
                      <c:pt idx="1">
                        <c:v>FY 16 </c:v>
                      </c:pt>
                      <c:pt idx="2">
                        <c:v>FY 17 </c:v>
                      </c:pt>
                      <c:pt idx="3">
                        <c:v>FY 18 </c:v>
                      </c:pt>
                      <c:pt idx="4">
                        <c:v>FY 19 </c:v>
                      </c:pt>
                      <c:pt idx="5">
                        <c:v>FY20*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Data!$C$82:$H$82</c15:sqref>
                        </c15:formulaRef>
                      </c:ext>
                    </c:extLst>
                    <c:numCache>
                      <c:formatCode>#,##0</c:formatCode>
                      <c:ptCount val="6"/>
                      <c:pt idx="0">
                        <c:v>62026</c:v>
                      </c:pt>
                      <c:pt idx="1">
                        <c:v>54935</c:v>
                      </c:pt>
                      <c:pt idx="2">
                        <c:v>41663</c:v>
                      </c:pt>
                      <c:pt idx="3">
                        <c:v>38639</c:v>
                      </c:pt>
                      <c:pt idx="4">
                        <c:v>46873</c:v>
                      </c:pt>
                      <c:pt idx="5">
                        <c:v>24843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6721-4235-8FA7-19528641BAA8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3"/>
          <c:order val="3"/>
          <c:tx>
            <c:strRef>
              <c:f>Data!$B$83</c:f>
              <c:strCache>
                <c:ptCount val="1"/>
                <c:pt idx="0">
                  <c:v>Avg Value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Data!$C$79:$H$79</c:f>
              <c:strCache>
                <c:ptCount val="6"/>
                <c:pt idx="0">
                  <c:v>FY 15</c:v>
                </c:pt>
                <c:pt idx="1">
                  <c:v>FY 16 </c:v>
                </c:pt>
                <c:pt idx="2">
                  <c:v>FY 17 </c:v>
                </c:pt>
                <c:pt idx="3">
                  <c:v>FY 18 </c:v>
                </c:pt>
                <c:pt idx="4">
                  <c:v>FY 19 </c:v>
                </c:pt>
                <c:pt idx="5">
                  <c:v>FY20*</c:v>
                </c:pt>
              </c:strCache>
            </c:strRef>
          </c:cat>
          <c:val>
            <c:numRef>
              <c:f>Data!$C$83:$H$83</c:f>
              <c:numCache>
                <c:formatCode>#,##0</c:formatCode>
                <c:ptCount val="6"/>
                <c:pt idx="0">
                  <c:v>69.082626640441106</c:v>
                </c:pt>
                <c:pt idx="1">
                  <c:v>69.485974333302991</c:v>
                </c:pt>
                <c:pt idx="2">
                  <c:v>74.002016177423613</c:v>
                </c:pt>
                <c:pt idx="3">
                  <c:v>74.84334480706022</c:v>
                </c:pt>
                <c:pt idx="4">
                  <c:v>72.121754528193193</c:v>
                </c:pt>
                <c:pt idx="5">
                  <c:v>75.069516564022052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721-4235-8FA7-19528641BA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30696576"/>
        <c:axId val="530695920"/>
      </c:lineChart>
      <c:catAx>
        <c:axId val="527077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082376"/>
        <c:crosses val="autoZero"/>
        <c:auto val="1"/>
        <c:lblAlgn val="ctr"/>
        <c:lblOffset val="100"/>
        <c:noMultiLvlLbl val="0"/>
      </c:catAx>
      <c:valAx>
        <c:axId val="527082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077784"/>
        <c:crosses val="autoZero"/>
        <c:crossBetween val="between"/>
      </c:valAx>
      <c:valAx>
        <c:axId val="530695920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0696576"/>
        <c:crosses val="max"/>
        <c:crossBetween val="between"/>
      </c:valAx>
      <c:catAx>
        <c:axId val="530696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306959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b="1" dirty="0"/>
              <a:t>Region wise Booking Value</a:t>
            </a:r>
            <a:r>
              <a:rPr lang="en-IN" b="1" baseline="0" dirty="0"/>
              <a:t> ( BV) in Cr</a:t>
            </a:r>
            <a:endParaRPr lang="en-IN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Sheet1!$D$89</c:f>
              <c:strCache>
                <c:ptCount val="1"/>
                <c:pt idx="0">
                  <c:v>FY 18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Sheet1!$C$90:$C$93</c:f>
              <c:strCache>
                <c:ptCount val="4"/>
                <c:pt idx="0">
                  <c:v>MMR </c:v>
                </c:pt>
                <c:pt idx="1">
                  <c:v>NCR </c:v>
                </c:pt>
                <c:pt idx="2">
                  <c:v>Pune </c:v>
                </c:pt>
                <c:pt idx="3">
                  <c:v>BLR </c:v>
                </c:pt>
              </c:strCache>
            </c:strRef>
          </c:cat>
          <c:val>
            <c:numRef>
              <c:f>Sheet1!$D$90:$D$93</c:f>
              <c:numCache>
                <c:formatCode>General</c:formatCode>
                <c:ptCount val="4"/>
                <c:pt idx="0">
                  <c:v>2347</c:v>
                </c:pt>
                <c:pt idx="1">
                  <c:v>906</c:v>
                </c:pt>
                <c:pt idx="2">
                  <c:v>811</c:v>
                </c:pt>
                <c:pt idx="3">
                  <c:v>811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27-4A12-8665-350EC6D24465}"/>
            </c:ext>
          </c:extLst>
        </c:ser>
        <c:ser>
          <c:idx val="1"/>
          <c:order val="1"/>
          <c:tx>
            <c:strRef>
              <c:f>Sheet1!$E$89</c:f>
              <c:strCache>
                <c:ptCount val="1"/>
                <c:pt idx="0">
                  <c:v>FY 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Sheet1!$C$90:$C$93</c:f>
              <c:strCache>
                <c:ptCount val="4"/>
                <c:pt idx="0">
                  <c:v>MMR </c:v>
                </c:pt>
                <c:pt idx="1">
                  <c:v>NCR </c:v>
                </c:pt>
                <c:pt idx="2">
                  <c:v>Pune </c:v>
                </c:pt>
                <c:pt idx="3">
                  <c:v>BLR </c:v>
                </c:pt>
              </c:strCache>
            </c:strRef>
          </c:cat>
          <c:val>
            <c:numRef>
              <c:f>Sheet1!$E$90:$E$93</c:f>
              <c:numCache>
                <c:formatCode>General</c:formatCode>
                <c:ptCount val="4"/>
                <c:pt idx="0">
                  <c:v>1301</c:v>
                </c:pt>
                <c:pt idx="1">
                  <c:v>1482</c:v>
                </c:pt>
                <c:pt idx="2">
                  <c:v>905</c:v>
                </c:pt>
                <c:pt idx="3">
                  <c:v>1135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27-4A12-8665-350EC6D24465}"/>
            </c:ext>
          </c:extLst>
        </c:ser>
        <c:ser>
          <c:idx val="2"/>
          <c:order val="2"/>
          <c:tx>
            <c:strRef>
              <c:f>Sheet1!$F$89</c:f>
              <c:strCache>
                <c:ptCount val="1"/>
                <c:pt idx="0">
                  <c:v>FY 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Sheet1!$C$90:$C$93</c:f>
              <c:strCache>
                <c:ptCount val="4"/>
                <c:pt idx="0">
                  <c:v>MMR </c:v>
                </c:pt>
                <c:pt idx="1">
                  <c:v>NCR </c:v>
                </c:pt>
                <c:pt idx="2">
                  <c:v>Pune </c:v>
                </c:pt>
                <c:pt idx="3">
                  <c:v>BLR </c:v>
                </c:pt>
              </c:strCache>
            </c:strRef>
          </c:cat>
          <c:val>
            <c:numRef>
              <c:f>Sheet1!$F$90:$F$93</c:f>
              <c:numCache>
                <c:formatCode>General</c:formatCode>
                <c:ptCount val="4"/>
                <c:pt idx="0">
                  <c:v>724</c:v>
                </c:pt>
                <c:pt idx="1">
                  <c:v>990</c:v>
                </c:pt>
                <c:pt idx="2">
                  <c:v>853</c:v>
                </c:pt>
                <c:pt idx="3">
                  <c:v>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F27-4A12-8665-350EC6D244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0675256"/>
        <c:axId val="530674272"/>
      </c:barChart>
      <c:catAx>
        <c:axId val="530675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0674272"/>
        <c:crosses val="autoZero"/>
        <c:auto val="1"/>
        <c:lblAlgn val="ctr"/>
        <c:lblOffset val="100"/>
        <c:noMultiLvlLbl val="0"/>
      </c:catAx>
      <c:valAx>
        <c:axId val="530674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0675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GPL  Pan</a:t>
            </a:r>
            <a:r>
              <a:rPr lang="en-US" b="1" baseline="0" dirty="0"/>
              <a:t> India</a:t>
            </a:r>
            <a:r>
              <a:rPr lang="en-US" baseline="0" dirty="0"/>
              <a:t> </a:t>
            </a:r>
            <a:r>
              <a:rPr lang="en-US" dirty="0"/>
              <a:t>Booking Value in Cr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Sheet1!$E$2</c:f>
              <c:strCache>
                <c:ptCount val="1"/>
                <c:pt idx="0">
                  <c:v>Booking Value in Cr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elvetica Neue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Sheet1!$F$1:$I$1</c:f>
              <c:strCache>
                <c:ptCount val="4"/>
                <c:pt idx="0">
                  <c:v>FY 17 </c:v>
                </c:pt>
                <c:pt idx="1">
                  <c:v>FY 18 </c:v>
                </c:pt>
                <c:pt idx="2">
                  <c:v>FY 19 </c:v>
                </c:pt>
                <c:pt idx="3">
                  <c:v>FY 20*</c:v>
                </c:pt>
              </c:strCache>
            </c:strRef>
          </c:cat>
          <c:val>
            <c:numRef>
              <c:f>Sheet1!$F$2:$I$2</c:f>
              <c:numCache>
                <c:formatCode>General</c:formatCode>
                <c:ptCount val="4"/>
                <c:pt idx="0">
                  <c:v>2020</c:v>
                </c:pt>
                <c:pt idx="1">
                  <c:v>5083</c:v>
                </c:pt>
                <c:pt idx="2">
                  <c:v>5316</c:v>
                </c:pt>
                <c:pt idx="3">
                  <c:v>2343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EC-4E31-AEEE-48303EDC41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3488784"/>
        <c:axId val="533490752"/>
      </c:barChart>
      <c:catAx>
        <c:axId val="533488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3490752"/>
        <c:crosses val="autoZero"/>
        <c:auto val="1"/>
        <c:lblAlgn val="ctr"/>
        <c:lblOffset val="100"/>
        <c:noMultiLvlLbl val="0"/>
      </c:catAx>
      <c:valAx>
        <c:axId val="533490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3488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462121212121212E-2"/>
          <c:y val="1.845935392261271E-2"/>
          <c:w val="0.92518939393939392"/>
          <c:h val="0.96308129215477456"/>
        </c:manualLayout>
      </c:layout>
      <c:barChart>
        <c:barDir val="bar"/>
        <c:grouping val="stacked"/>
        <c:varyColors val="0"/>
        <c:ser>
          <c:idx val="0"/>
          <c:order val="0"/>
          <c:spPr>
            <a:solidFill>
              <a:schemeClr val="accent1"/>
            </a:solidFill>
            <a:ln w="9525" algn="ctr">
              <a:solidFill>
                <a:schemeClr val="bg1"/>
              </a:solidFill>
              <a:prstDash val="solid"/>
            </a:ln>
          </c:spPr>
          <c:invertIfNegative val="0"/>
          <c:dPt>
            <c:idx val="10"/>
            <c:invertIfNegative val="0"/>
            <c:bubble3D val="0"/>
            <c:spPr>
              <a:solidFill>
                <a:schemeClr val="accent3"/>
              </a:solidFill>
              <a:ln w="9525" algn="ctr">
                <a:solidFill>
                  <a:schemeClr val="bg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7D4-4FFA-9C74-9D2D6B0096B4}"/>
              </c:ext>
            </c:extLst>
          </c:dPt>
          <c:dLbls>
            <c:dLbl>
              <c:idx val="0"/>
              <c:layout>
                <c:manualLayout>
                  <c:x val="0.48721590909090912"/>
                  <c:y val="0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tx1"/>
                      </a:solidFill>
                      <a:latin typeface="HelveticaNeue LT 45 Light"/>
                      <a:ea typeface="HelveticaNeue LT 45 Light"/>
                      <a:cs typeface="HelveticaNeue LT 45 Light"/>
                      <a:sym typeface="HelveticaNeue LT 45 Light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2-07D4-4FFA-9C74-9D2D6B0096B4}"/>
                </c:ext>
              </c:extLst>
            </c:dLbl>
            <c:dLbl>
              <c:idx val="1"/>
              <c:layout>
                <c:manualLayout>
                  <c:x val="0.39204545454545453"/>
                  <c:y val="0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tx1"/>
                      </a:solidFill>
                      <a:latin typeface="HelveticaNeue LT 45 Light"/>
                      <a:ea typeface="HelveticaNeue LT 45 Light"/>
                      <a:cs typeface="HelveticaNeue LT 45 Light"/>
                      <a:sym typeface="HelveticaNeue LT 45 Light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3-07D4-4FFA-9C74-9D2D6B0096B4}"/>
                </c:ext>
              </c:extLst>
            </c:dLbl>
            <c:dLbl>
              <c:idx val="2"/>
              <c:layout>
                <c:manualLayout>
                  <c:x val="0.23958333333333334"/>
                  <c:y val="0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tx1"/>
                      </a:solidFill>
                      <a:latin typeface="HelveticaNeue LT 45 Light"/>
                      <a:ea typeface="HelveticaNeue LT 45 Light"/>
                      <a:cs typeface="HelveticaNeue LT 45 Light"/>
                      <a:sym typeface="HelveticaNeue LT 45 Light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4-07D4-4FFA-9C74-9D2D6B0096B4}"/>
                </c:ext>
              </c:extLst>
            </c:dLbl>
            <c:dLbl>
              <c:idx val="3"/>
              <c:layout>
                <c:manualLayout>
                  <c:x val="0.20359848484848486"/>
                  <c:y val="0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tx1"/>
                      </a:solidFill>
                      <a:latin typeface="HelveticaNeue LT 45 Light"/>
                      <a:ea typeface="HelveticaNeue LT 45 Light"/>
                      <a:cs typeface="HelveticaNeue LT 45 Light"/>
                      <a:sym typeface="HelveticaNeue LT 45 Light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5-07D4-4FFA-9C74-9D2D6B0096B4}"/>
                </c:ext>
              </c:extLst>
            </c:dLbl>
            <c:dLbl>
              <c:idx val="5"/>
              <c:layout>
                <c:manualLayout>
                  <c:x val="0.16145833333333334"/>
                  <c:y val="0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tx1"/>
                      </a:solidFill>
                      <a:latin typeface="HelveticaNeue LT 45 Light"/>
                      <a:ea typeface="HelveticaNeue LT 45 Light"/>
                      <a:cs typeface="HelveticaNeue LT 45 Light"/>
                      <a:sym typeface="HelveticaNeue LT 45 Light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6-07D4-4FFA-9C74-9D2D6B0096B4}"/>
                </c:ext>
              </c:extLst>
            </c:dLbl>
            <c:dLbl>
              <c:idx val="6"/>
              <c:layout>
                <c:manualLayout>
                  <c:x val="0.1571969696969697"/>
                  <c:y val="0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tx1"/>
                      </a:solidFill>
                      <a:latin typeface="HelveticaNeue LT 45 Light"/>
                      <a:ea typeface="HelveticaNeue LT 45 Light"/>
                      <a:cs typeface="HelveticaNeue LT 45 Light"/>
                      <a:sym typeface="HelveticaNeue LT 45 Light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7-07D4-4FFA-9C74-9D2D6B0096B4}"/>
                </c:ext>
              </c:extLst>
            </c:dLbl>
            <c:dLbl>
              <c:idx val="7"/>
              <c:layout>
                <c:manualLayout>
                  <c:x val="9.9431818181818177E-2"/>
                  <c:y val="0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tx1"/>
                      </a:solidFill>
                      <a:latin typeface="HelveticaNeue LT 45 Light"/>
                      <a:ea typeface="HelveticaNeue LT 45 Light"/>
                      <a:cs typeface="HelveticaNeue LT 45 Light"/>
                      <a:sym typeface="HelveticaNeue LT 45 Light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8-07D4-4FFA-9C74-9D2D6B0096B4}"/>
                </c:ext>
              </c:extLst>
            </c:dLbl>
            <c:dLbl>
              <c:idx val="8"/>
              <c:layout>
                <c:manualLayout>
                  <c:x val="2.9356060606060608E-2"/>
                  <c:y val="0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tx1"/>
                      </a:solidFill>
                      <a:latin typeface="HelveticaNeue LT 45 Light"/>
                      <a:ea typeface="HelveticaNeue LT 45 Light"/>
                      <a:cs typeface="HelveticaNeue LT 45 Light"/>
                      <a:sym typeface="HelveticaNeue LT 45 Light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9-07D4-4FFA-9C74-9D2D6B0096B4}"/>
                </c:ext>
              </c:extLst>
            </c:dLbl>
            <c:dLbl>
              <c:idx val="9"/>
              <c:layout>
                <c:manualLayout>
                  <c:x val="0.16998106060606061"/>
                  <c:y val="0"/>
                </c:manualLayout>
              </c:layout>
              <c:numFmt formatCode="#,##0;&quot;-&quot;#,##0;0" sourceLinked="0"/>
              <c:spPr>
                <a:noFill/>
                <a:ln>
                  <a:noFill/>
                </a:ln>
              </c:spPr>
              <c:txPr>
                <a:bodyPr wrap="none"/>
                <a:lstStyle/>
                <a:p>
                  <a:pPr>
                    <a:defRPr sz="1400">
                      <a:solidFill>
                        <a:schemeClr val="tx1"/>
                      </a:solidFill>
                      <a:latin typeface="HelveticaNeue LT 45 Light"/>
                      <a:ea typeface="+mn-ea"/>
                      <a:cs typeface="+mn-cs"/>
                      <a:sym typeface="HelveticaNeue LT 45 Light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A-07D4-4FFA-9C74-9D2D6B0096B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Sheet1!$A$1:$K$1</c:f>
              <c:numCache>
                <c:formatCode>General</c:formatCode>
                <c:ptCount val="11"/>
                <c:pt idx="0">
                  <c:v>732.35</c:v>
                </c:pt>
                <c:pt idx="1">
                  <c:v>569.88</c:v>
                </c:pt>
                <c:pt idx="2">
                  <c:v>311.47000000000003</c:v>
                </c:pt>
                <c:pt idx="3">
                  <c:v>249.71</c:v>
                </c:pt>
                <c:pt idx="4">
                  <c:v>152.37</c:v>
                </c:pt>
                <c:pt idx="5">
                  <c:v>177.89</c:v>
                </c:pt>
                <c:pt idx="6">
                  <c:v>170.68</c:v>
                </c:pt>
                <c:pt idx="7">
                  <c:v>97.39</c:v>
                </c:pt>
                <c:pt idx="8">
                  <c:v>4.76</c:v>
                </c:pt>
                <c:pt idx="9">
                  <c:v>193</c:v>
                </c:pt>
                <c:pt idx="10">
                  <c:v>787.13525852585258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7D4-4FFA-9C74-9D2D6B0096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930594927"/>
        <c:axId val="1"/>
      </c:barChart>
      <c:catAx>
        <c:axId val="930594927"/>
        <c:scaling>
          <c:orientation val="maxMin"/>
        </c:scaling>
        <c:delete val="0"/>
        <c:axPos val="l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algn="ctr">
            <a:solidFill>
              <a:srgbClr val="B3B3B3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787.13525852585258"/>
          <c:min val="0"/>
        </c:scaling>
        <c:delete val="1"/>
        <c:axPos val="t"/>
        <c:numFmt formatCode="General" sourceLinked="1"/>
        <c:majorTickMark val="out"/>
        <c:minorTickMark val="none"/>
        <c:tickLblPos val="nextTo"/>
        <c:crossAx val="930594927"/>
        <c:crosses val="min"/>
        <c:crossBetween val="between"/>
      </c:valAx>
    </c:plotArea>
    <c:plotVisOnly val="0"/>
    <c:dispBlanksAs val="gap"/>
    <c:showDLblsOverMax val="1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75C5BA-559D-41B5-AF75-1E2914D3391F}" type="datetimeFigureOut">
              <a:rPr lang="en-IN" smtClean="0"/>
              <a:t>30-01-2020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36317-0C69-4FDC-BFFD-18C97074950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8368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4813" y="696913"/>
            <a:ext cx="6200775" cy="34877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10CAE1-728F-4548-AAFA-F2FBB9FEB4E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  <a:sym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603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E12622-4354-40D4-A64E-37FCD12C6DD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  <a:sym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17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E12622-4354-40D4-A64E-37FCD12C6DD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  <a:sym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673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E12622-4354-40D4-A64E-37FCD12C6DD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  <a:sym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937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E12622-4354-40D4-A64E-37FCD12C6DD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  <a:sym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877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E12622-4354-40D4-A64E-37FCD12C6DD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  <a:sym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435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4813" y="696913"/>
            <a:ext cx="6200775" cy="34877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10CAE1-728F-4548-AAFA-F2FBB9FEB4E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  <a:sym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918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" name="think-cell Slide" r:id="rId5" imgW="338" imgH="338" progId="TCLayout.ActiveDocument.1">
                  <p:embed/>
                </p:oleObj>
              </mc:Choice>
              <mc:Fallback>
                <p:oleObj name="think-cell Slide" r:id="rId5" imgW="338" imgH="338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 hidden="1">
            <a:extLst>
              <a:ext uri="{FF2B5EF4-FFF2-40B4-BE49-F238E27FC236}">
                <a16:creationId xmlns:a16="http://schemas.microsoft.com/office/drawing/2014/main" id="{C42DD038-E689-4895-9708-8672E77C75D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61977" cy="161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3296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6"/>
            <a:ext cx="10363200" cy="37503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 Narrow" panose="020B0606020202030204" pitchFamily="34" charset="0"/>
                <a:sym typeface="Arial Narrow" panose="020B0606020202030204" pitchFamily="34" charset="0"/>
              </a:defRPr>
            </a:lvl1pPr>
          </a:lstStyle>
          <a:p>
            <a:pPr defTabSz="932962"/>
            <a:endParaRPr lang="en-US" sz="1837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1" y="6356350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 Narrow" panose="020B0606020202030204" pitchFamily="34" charset="0"/>
                <a:sym typeface="Arial Narrow" panose="020B0606020202030204" pitchFamily="34" charset="0"/>
              </a:defRPr>
            </a:lvl1pPr>
          </a:lstStyle>
          <a:p>
            <a:pPr defTabSz="932962"/>
            <a:endParaRPr lang="en-US" sz="1837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32962"/>
            <a:fld id="{965FA9FB-2B82-49D9-867C-76B45E5E8255}" type="slidenum">
              <a:rPr lang="en-US" sz="1837" smtClean="0">
                <a:solidFill>
                  <a:prstClr val="black"/>
                </a:solidFill>
              </a:rPr>
              <a:pPr defTabSz="932962"/>
              <a:t>‹#›</a:t>
            </a:fld>
            <a:endParaRPr lang="en-US" sz="1837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" y="1"/>
            <a:ext cx="12192000" cy="6858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329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012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7" name="think-cell Slide" r:id="rId4" imgW="338" imgH="338" progId="TCLayout.ActiveDocument.1">
                  <p:embed/>
                </p:oleObj>
              </mc:Choice>
              <mc:Fallback>
                <p:oleObj name="think-cell Slide" r:id="rId4" imgW="338" imgH="33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" y="1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329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  <a:sym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56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1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6B499DB9-5CF0-44FB-AF8D-33868EDF28F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61977" cy="161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3296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3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 LT 45 Light" panose="020B0404020002020204" pitchFamily="34" charset="0"/>
              <a:ea typeface="+mn-ea"/>
              <a:cs typeface="+mn-cs"/>
              <a:sym typeface="HelveticaNeue LT 45 Light" panose="020B04040200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8802" y="336824"/>
            <a:ext cx="11004932" cy="282625"/>
          </a:xfrm>
          <a:noFill/>
        </p:spPr>
        <p:txBody>
          <a:bodyPr wrap="square" lIns="0" tIns="0" rIns="0" bIns="0" rtlCol="0">
            <a:spAutoFit/>
          </a:bodyPr>
          <a:lstStyle>
            <a:lvl1pPr>
              <a:defRPr lang="en-US" spc="100" dirty="0">
                <a:latin typeface="HelveticaNeue LT 45 Light" panose="020B0404020002020204" pitchFamily="34" charset="0"/>
                <a:ea typeface="HelveticaNeue LT 45 Light" panose="020B0404020002020204" pitchFamily="34" charset="0"/>
                <a:cs typeface="HelveticaNeue LT 45 Light" panose="020B0404020002020204" pitchFamily="34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958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CEBB9-4283-4C03-B0BD-2C52BBB5B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538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32962"/>
            <a:fld id="{ADB15F08-40F9-3542-B7C0-A97E1B5AA08A}" type="datetimeFigureOut">
              <a:rPr lang="en-US" sz="1837" smtClean="0">
                <a:solidFill>
                  <a:prstClr val="black"/>
                </a:solidFill>
              </a:rPr>
              <a:pPr defTabSz="932962"/>
              <a:t>1/30/2020</a:t>
            </a:fld>
            <a:endParaRPr lang="en-US" sz="1837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32962"/>
            <a:endParaRPr lang="en-US" sz="1837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32962"/>
            <a:fld id="{6BE776F4-E5B5-F843-A129-A568E77569DF}" type="slidenum">
              <a:rPr lang="en-US" sz="1837" smtClean="0">
                <a:solidFill>
                  <a:prstClr val="black"/>
                </a:solidFill>
              </a:rPr>
              <a:pPr defTabSz="932962"/>
              <a:t>‹#›</a:t>
            </a:fld>
            <a:endParaRPr lang="en-US" sz="1837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347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670540083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" name="think-cell Slide" r:id="rId10" imgW="270" imgH="270" progId="TCLayout.ActiveDocument.1">
                  <p:embed/>
                </p:oleObj>
              </mc:Choice>
              <mc:Fallback>
                <p:oleObj name="think-cell Slide" r:id="rId10" imgW="270" imgH="2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B234213C-8363-48CC-9E74-3DDF88BD720D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0" y="0"/>
            <a:ext cx="161977" cy="161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3296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3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LT Std Lt Ext" panose="020B0503020202020204"/>
              <a:ea typeface="+mn-ea"/>
              <a:cs typeface="+mj-cs"/>
              <a:sym typeface="HelveticaNeueLT Std Lt Ext" panose="020B0503020202020204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8504" y="345200"/>
            <a:ext cx="11319885" cy="382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32962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8504" y="1600201"/>
            <a:ext cx="11319885" cy="145709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Box 7">
            <a:extLst>
              <a:ext uri="{FF2B5EF4-FFF2-40B4-BE49-F238E27FC236}">
                <a16:creationId xmlns:a16="http://schemas.microsoft.com/office/drawing/2014/main" id="{5E7D0139-B52A-4DD4-A9F0-36C60AF06F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58" y="6591828"/>
            <a:ext cx="6170570" cy="160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marR="0" lvl="0" indent="0" algn="l" defTabSz="93296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20" b="0" i="0" u="none" strike="noStrike" kern="1200" cap="none" spc="102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HelveticaNeueLT Std Lt Ext" panose="020B0503020202020204" pitchFamily="34" charset="0"/>
                <a:ea typeface="ヒラギノ角ゴ Pro W3" pitchFamily="1" charset="-128"/>
                <a:cs typeface="+mn-cs"/>
              </a:rPr>
              <a:t>I  </a:t>
            </a:r>
            <a:r>
              <a:rPr kumimoji="0" lang="en-US" sz="102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HelveticaNeue LT 45 Light" panose="020B0404020002020204" pitchFamily="34" charset="0"/>
                <a:ea typeface="ヒラギノ角ゴ Pro W3"/>
                <a:cs typeface="Helvetica Neue"/>
              </a:rPr>
              <a:t>GODREJ HOUSING FINANCE  |  </a:t>
            </a:r>
            <a:r>
              <a:rPr kumimoji="0" lang="en-US" sz="816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HelveticaNeue LT 45 Light" panose="020B0404020002020204" pitchFamily="34" charset="0"/>
                <a:ea typeface="ヒラギノ角ゴ Pro W3"/>
                <a:cs typeface="Helvetica Neue"/>
              </a:rPr>
              <a:t>PROPRIETARY &amp; CONFIDENTIAL MATERIALS</a:t>
            </a:r>
            <a:endParaRPr kumimoji="0" lang="en-IN" sz="816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HelveticaNeue LT 45 Light" panose="020B0404020002020204" pitchFamily="34" charset="0"/>
              <a:ea typeface="ヒラギノ角ゴ Pro W3"/>
              <a:cs typeface="Helvetica Neue"/>
            </a:endParaRPr>
          </a:p>
        </p:txBody>
      </p:sp>
      <p:sp>
        <p:nvSpPr>
          <p:cNvPr id="14" name="Slide Number">
            <a:extLst>
              <a:ext uri="{FF2B5EF4-FFF2-40B4-BE49-F238E27FC236}">
                <a16:creationId xmlns:a16="http://schemas.microsoft.com/office/drawing/2014/main" id="{69CB6079-5B12-4ECB-A464-953181E5E87C}"/>
              </a:ext>
            </a:extLst>
          </p:cNvPr>
          <p:cNvSpPr txBox="1">
            <a:spLocks/>
          </p:cNvSpPr>
          <p:nvPr/>
        </p:nvSpPr>
        <p:spPr bwMode="auto">
          <a:xfrm>
            <a:off x="427619" y="6590258"/>
            <a:ext cx="161924" cy="16015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marL="0" marR="0" lvl="0" indent="0" algn="l" defTabSz="93296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C328C1-A84F-4A39-A664-DBA00541A8C6}" type="slidenum">
              <a:rPr kumimoji="0" lang="en-US" sz="102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HelveticaNeue LT 45 Light" panose="020B0404020002020204" pitchFamily="34" charset="0"/>
                <a:ea typeface="+mn-ea"/>
                <a:cs typeface="+mn-cs"/>
              </a:rPr>
              <a:pPr marL="0" marR="0" lvl="0" indent="0" algn="l" defTabSz="93296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2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HelveticaNeue LT 45 Light" panose="020B04040200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3242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 algn="l" defTabSz="914396" rtl="0" eaLnBrk="1" latinLnBrk="0" hangingPunct="1">
        <a:spcBef>
          <a:spcPct val="0"/>
        </a:spcBef>
        <a:buNone/>
        <a:defRPr lang="en-US" sz="1837" b="0" kern="1200" cap="all" spc="102" baseline="0" dirty="0">
          <a:solidFill>
            <a:schemeClr val="tx2"/>
          </a:solidFill>
          <a:latin typeface="HelveticaNeueLT Std Lt Ext" panose="020B0503020202020204" pitchFamily="34" charset="0"/>
          <a:ea typeface="HelveticaNeueLT Std Lt Ext" panose="020B0503020202020204" pitchFamily="34" charset="0"/>
          <a:cs typeface="+mj-cs"/>
        </a:defRPr>
      </a:lvl1pPr>
    </p:titleStyle>
    <p:bodyStyle>
      <a:lvl1pPr marL="233241" indent="-233241" algn="l" defTabSz="914396" rtl="0" eaLnBrk="1" latinLnBrk="0" hangingPunct="1">
        <a:spcBef>
          <a:spcPct val="20000"/>
        </a:spcBef>
        <a:buFont typeface="Arial" panose="020B0604020202020204" pitchFamily="34" charset="0"/>
        <a:buChar char="•"/>
        <a:defRPr sz="1632" kern="1200">
          <a:solidFill>
            <a:schemeClr val="tx1"/>
          </a:solidFill>
          <a:latin typeface="HelveticaNeue LT 45 Light" panose="020B0404020002020204" pitchFamily="34" charset="0"/>
          <a:ea typeface="+mn-ea"/>
          <a:cs typeface="+mn-cs"/>
        </a:defRPr>
      </a:lvl1pPr>
      <a:lvl2pPr marL="524791" indent="-291551" algn="l" defTabSz="914396" rtl="0" eaLnBrk="1" latinLnBrk="0" hangingPunct="1">
        <a:spcBef>
          <a:spcPct val="20000"/>
        </a:spcBef>
        <a:buFont typeface="Arial" panose="020B0604020202020204" pitchFamily="34" charset="0"/>
        <a:buChar char="–"/>
        <a:defRPr sz="1632" kern="1200">
          <a:solidFill>
            <a:schemeClr val="tx1"/>
          </a:solidFill>
          <a:latin typeface="HelveticaNeue LT 45 Light" panose="020B0404020002020204" pitchFamily="34" charset="0"/>
          <a:ea typeface="+mn-ea"/>
          <a:cs typeface="+mn-cs"/>
        </a:defRPr>
      </a:lvl2pPr>
      <a:lvl3pPr marL="758032" indent="-233241" algn="l" defTabSz="914396" rtl="0" eaLnBrk="1" latinLnBrk="0" hangingPunct="1">
        <a:spcBef>
          <a:spcPct val="20000"/>
        </a:spcBef>
        <a:buFont typeface="Arial" panose="020B0604020202020204" pitchFamily="34" charset="0"/>
        <a:buChar char="•"/>
        <a:defRPr sz="1632" kern="1200">
          <a:solidFill>
            <a:schemeClr val="tx1"/>
          </a:solidFill>
          <a:latin typeface="HelveticaNeue LT 45 Light" panose="020B0404020002020204" pitchFamily="34" charset="0"/>
          <a:ea typeface="+mn-ea"/>
          <a:cs typeface="+mn-cs"/>
        </a:defRPr>
      </a:lvl3pPr>
      <a:lvl4pPr marL="1049583" indent="-291551" algn="l" defTabSz="914396" rtl="0" eaLnBrk="1" latinLnBrk="0" hangingPunct="1">
        <a:spcBef>
          <a:spcPct val="20000"/>
        </a:spcBef>
        <a:buFont typeface="Arial" panose="020B0604020202020204" pitchFamily="34" charset="0"/>
        <a:buChar char="–"/>
        <a:defRPr sz="1632" kern="1200">
          <a:solidFill>
            <a:schemeClr val="tx1"/>
          </a:solidFill>
          <a:latin typeface="HelveticaNeue LT 45 Light" panose="020B0404020002020204" pitchFamily="34" charset="0"/>
          <a:ea typeface="+mn-ea"/>
          <a:cs typeface="+mn-cs"/>
        </a:defRPr>
      </a:lvl4pPr>
      <a:lvl5pPr marL="1282823" indent="-233241" algn="l" defTabSz="914396" rtl="0" eaLnBrk="1" latinLnBrk="0" hangingPunct="1">
        <a:spcBef>
          <a:spcPct val="20000"/>
        </a:spcBef>
        <a:buFont typeface="Arial" panose="020B0604020202020204" pitchFamily="34" charset="0"/>
        <a:buChar char="»"/>
        <a:defRPr sz="1632" kern="1200">
          <a:solidFill>
            <a:schemeClr val="tx1"/>
          </a:solidFill>
          <a:latin typeface="HelveticaNeue LT 45 Light" panose="020B0404020002020204" pitchFamily="34" charset="0"/>
          <a:ea typeface="+mn-ea"/>
          <a:cs typeface="+mn-cs"/>
        </a:defRPr>
      </a:lvl5pPr>
      <a:lvl6pPr marL="2514590" indent="-228599" algn="l" defTabSz="9143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8" indent="-228599" algn="l" defTabSz="9143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6" indent="-228599" algn="l" defTabSz="9143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85" indent="-228599" algn="l" defTabSz="9143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6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4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93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91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9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7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86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2.jpeg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3.emf"/><Relationship Id="rId2" Type="http://schemas.openxmlformats.org/officeDocument/2006/relationships/tags" Target="../tags/tag10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14.xml"/><Relationship Id="rId7" Type="http://schemas.openxmlformats.org/officeDocument/2006/relationships/image" Target="../media/image4.emf"/><Relationship Id="rId2" Type="http://schemas.openxmlformats.org/officeDocument/2006/relationships/tags" Target="../tags/tag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tags" Target="../tags/tag16.xml"/><Relationship Id="rId7" Type="http://schemas.openxmlformats.org/officeDocument/2006/relationships/image" Target="../media/image4.emf"/><Relationship Id="rId2" Type="http://schemas.openxmlformats.org/officeDocument/2006/relationships/tags" Target="../tags/tag15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11" Type="http://schemas.openxmlformats.org/officeDocument/2006/relationships/chart" Target="../charts/chart5.xml"/><Relationship Id="rId5" Type="http://schemas.openxmlformats.org/officeDocument/2006/relationships/notesSlide" Target="../notesSlides/notesSlide3.xml"/><Relationship Id="rId10" Type="http://schemas.openxmlformats.org/officeDocument/2006/relationships/chart" Target="../charts/chart4.xml"/><Relationship Id="rId4" Type="http://schemas.openxmlformats.org/officeDocument/2006/relationships/slideLayout" Target="../slideLayouts/slideLayout4.xml"/><Relationship Id="rId9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image" Target="../media/image3.emf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9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21.xml"/><Relationship Id="rId7" Type="http://schemas.openxmlformats.org/officeDocument/2006/relationships/image" Target="../media/image4.emf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0.bin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tags" Target="../tags/tag23.xml"/><Relationship Id="rId7" Type="http://schemas.openxmlformats.org/officeDocument/2006/relationships/image" Target="../media/image4.emf"/><Relationship Id="rId2" Type="http://schemas.openxmlformats.org/officeDocument/2006/relationships/tags" Target="../tags/tag2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1.bin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4.xml"/><Relationship Id="rId9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13" Type="http://schemas.openxmlformats.org/officeDocument/2006/relationships/tags" Target="../tags/tag35.xml"/><Relationship Id="rId18" Type="http://schemas.openxmlformats.org/officeDocument/2006/relationships/tags" Target="../tags/tag40.xml"/><Relationship Id="rId26" Type="http://schemas.openxmlformats.org/officeDocument/2006/relationships/image" Target="../media/image4.emf"/><Relationship Id="rId3" Type="http://schemas.openxmlformats.org/officeDocument/2006/relationships/tags" Target="../tags/tag25.xml"/><Relationship Id="rId21" Type="http://schemas.openxmlformats.org/officeDocument/2006/relationships/tags" Target="../tags/tag43.xml"/><Relationship Id="rId7" Type="http://schemas.openxmlformats.org/officeDocument/2006/relationships/tags" Target="../tags/tag29.xml"/><Relationship Id="rId12" Type="http://schemas.openxmlformats.org/officeDocument/2006/relationships/tags" Target="../tags/tag34.xml"/><Relationship Id="rId17" Type="http://schemas.openxmlformats.org/officeDocument/2006/relationships/tags" Target="../tags/tag39.xml"/><Relationship Id="rId25" Type="http://schemas.openxmlformats.org/officeDocument/2006/relationships/oleObject" Target="../embeddings/oleObject12.bin"/><Relationship Id="rId2" Type="http://schemas.openxmlformats.org/officeDocument/2006/relationships/tags" Target="../tags/tag24.xml"/><Relationship Id="rId16" Type="http://schemas.openxmlformats.org/officeDocument/2006/relationships/tags" Target="../tags/tag38.xml"/><Relationship Id="rId20" Type="http://schemas.openxmlformats.org/officeDocument/2006/relationships/tags" Target="../tags/tag42.xml"/><Relationship Id="rId1" Type="http://schemas.openxmlformats.org/officeDocument/2006/relationships/vmlDrawing" Target="../drawings/vmlDrawing12.vml"/><Relationship Id="rId6" Type="http://schemas.openxmlformats.org/officeDocument/2006/relationships/tags" Target="../tags/tag28.xml"/><Relationship Id="rId11" Type="http://schemas.openxmlformats.org/officeDocument/2006/relationships/tags" Target="../tags/tag33.xml"/><Relationship Id="rId24" Type="http://schemas.openxmlformats.org/officeDocument/2006/relationships/notesSlide" Target="../notesSlides/notesSlide6.xml"/><Relationship Id="rId5" Type="http://schemas.openxmlformats.org/officeDocument/2006/relationships/tags" Target="../tags/tag27.xml"/><Relationship Id="rId15" Type="http://schemas.openxmlformats.org/officeDocument/2006/relationships/tags" Target="../tags/tag37.xml"/><Relationship Id="rId23" Type="http://schemas.openxmlformats.org/officeDocument/2006/relationships/slideLayout" Target="../slideLayouts/slideLayout4.xml"/><Relationship Id="rId10" Type="http://schemas.openxmlformats.org/officeDocument/2006/relationships/tags" Target="../tags/tag32.xml"/><Relationship Id="rId19" Type="http://schemas.openxmlformats.org/officeDocument/2006/relationships/tags" Target="../tags/tag41.xml"/><Relationship Id="rId4" Type="http://schemas.openxmlformats.org/officeDocument/2006/relationships/tags" Target="../tags/tag26.xml"/><Relationship Id="rId9" Type="http://schemas.openxmlformats.org/officeDocument/2006/relationships/tags" Target="../tags/tag31.xml"/><Relationship Id="rId14" Type="http://schemas.openxmlformats.org/officeDocument/2006/relationships/tags" Target="../tags/tag36.xml"/><Relationship Id="rId22" Type="http://schemas.openxmlformats.org/officeDocument/2006/relationships/tags" Target="../tags/tag44.xml"/><Relationship Id="rId27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2.jpeg"/><Relationship Id="rId2" Type="http://schemas.openxmlformats.org/officeDocument/2006/relationships/tags" Target="../tags/tag45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5164581"/>
              </p:ext>
            </p:ext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5" name="think-cell Slide" r:id="rId5" imgW="338" imgH="338" progId="TCLayout.ActiveDocument.1">
                  <p:embed/>
                </p:oleObj>
              </mc:Choice>
              <mc:Fallback>
                <p:oleObj name="think-cell Slide" r:id="rId5" imgW="338" imgH="338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5491" y="1996734"/>
            <a:ext cx="10072413" cy="56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fontAlgn="base">
              <a:spcBef>
                <a:spcPct val="0"/>
              </a:spcBef>
              <a:spcAft>
                <a:spcPct val="0"/>
              </a:spcAft>
              <a:defRPr sz="2400" spc="300">
                <a:solidFill>
                  <a:schemeClr val="tx2">
                    <a:lumMod val="75000"/>
                  </a:schemeClr>
                </a:solidFill>
                <a:latin typeface="HelveticaNeueLT Std Lt Ext" panose="020B0503020202020204" pitchFamily="34" charset="0"/>
                <a:ea typeface="ヒラギノ角ゴ Pro W3"/>
                <a:cs typeface="Helvetica Neue"/>
              </a:defRPr>
            </a:lvl1pPr>
          </a:lstStyle>
          <a:p>
            <a:pPr defTabSz="932962"/>
            <a:r>
              <a:rPr lang="en-US" sz="3061" spc="306">
                <a:solidFill>
                  <a:srgbClr val="4D4D4D">
                    <a:lumMod val="75000"/>
                  </a:srgbClr>
                </a:solidFill>
                <a:latin typeface="HelveticaNeue LT 45 Light" panose="020B0404020002020204" pitchFamily="34" charset="0"/>
                <a:sym typeface="Arial Narrow" panose="020B0606020202030204" pitchFamily="34" charset="0"/>
              </a:rPr>
              <a:t>REAL ESTATE MARKET – OVERVIEW  </a:t>
            </a:r>
            <a:endParaRPr lang="en-US" sz="3061" spc="306" dirty="0">
              <a:solidFill>
                <a:srgbClr val="4D4D4D">
                  <a:lumMod val="75000"/>
                </a:srgbClr>
              </a:solidFill>
              <a:latin typeface="HelveticaNeue LT 45 Light" panose="020B0404020002020204" pitchFamily="34" charset="0"/>
              <a:sym typeface="Arial Narrow" panose="020B060602020203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AF91ABF-2F09-4235-A352-DF56D877D00B}"/>
              </a:ext>
            </a:extLst>
          </p:cNvPr>
          <p:cNvGrpSpPr/>
          <p:nvPr/>
        </p:nvGrpSpPr>
        <p:grpSpPr>
          <a:xfrm>
            <a:off x="8198938" y="151974"/>
            <a:ext cx="3562255" cy="254363"/>
            <a:chOff x="8268992" y="148948"/>
            <a:chExt cx="3491340" cy="24929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6843A7A-7F65-4A43-989A-C9249DB10DAF}"/>
                </a:ext>
              </a:extLst>
            </p:cNvPr>
            <p:cNvSpPr txBox="1"/>
            <p:nvPr/>
          </p:nvSpPr>
          <p:spPr>
            <a:xfrm>
              <a:off x="8268992" y="148948"/>
              <a:ext cx="3193759" cy="2492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32962"/>
              <a:r>
                <a:rPr lang="en-IN" sz="1020" spc="31" dirty="0">
                  <a:solidFill>
                    <a:srgbClr val="4D4D4D"/>
                  </a:solidFill>
                  <a:latin typeface="HelveticaNeue LT 65 Medium" panose="02000603020000020004" pitchFamily="2" charset="0"/>
                </a:rPr>
                <a:t>HIGHLY PRIVILEGED &amp; CONFIDENTIAL MATERIALS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9F97E3F-9F4E-453D-B437-A9D32064EAAD}"/>
                </a:ext>
              </a:extLst>
            </p:cNvPr>
            <p:cNvCxnSpPr/>
            <p:nvPr/>
          </p:nvCxnSpPr>
          <p:spPr>
            <a:xfrm>
              <a:off x="8268992" y="148948"/>
              <a:ext cx="349134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876CFC2-9C6D-4DC1-8781-6B5C28FA5E7A}"/>
                </a:ext>
              </a:extLst>
            </p:cNvPr>
            <p:cNvCxnSpPr/>
            <p:nvPr/>
          </p:nvCxnSpPr>
          <p:spPr>
            <a:xfrm>
              <a:off x="8268992" y="395169"/>
              <a:ext cx="349134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B295A63D-4184-4381-A846-C30A9A3F48A4}"/>
              </a:ext>
            </a:extLst>
          </p:cNvPr>
          <p:cNvSpPr txBox="1"/>
          <p:nvPr/>
        </p:nvSpPr>
        <p:spPr>
          <a:xfrm>
            <a:off x="445491" y="4160660"/>
            <a:ext cx="6181740" cy="318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100" spc="100">
                <a:solidFill>
                  <a:schemeClr val="tx2"/>
                </a:solidFill>
                <a:latin typeface="HelveticaNeueLT Std Lt Ext" panose="020B0503020202020204" pitchFamily="34" charset="0"/>
                <a:ea typeface="ヒラギノ角ゴ Pro W3"/>
                <a:cs typeface="Helvetica Neue"/>
              </a:defRPr>
            </a:lvl1pPr>
          </a:lstStyle>
          <a:p>
            <a:pPr defTabSz="932962"/>
            <a:r>
              <a:rPr lang="en-US" sz="1428" spc="102" dirty="0">
                <a:solidFill>
                  <a:srgbClr val="4D4D4D"/>
                </a:solidFill>
                <a:latin typeface="HelveticaNeue LT 45 Light" panose="020B0404020002020204" pitchFamily="34" charset="0"/>
                <a:sym typeface="Arial Narrow" panose="020B0606020202030204" pitchFamily="34" charset="0"/>
              </a:rPr>
              <a:t>07</a:t>
            </a:r>
            <a:r>
              <a:rPr lang="en-US" sz="1428" spc="102" baseline="30000" dirty="0">
                <a:solidFill>
                  <a:srgbClr val="4D4D4D"/>
                </a:solidFill>
                <a:latin typeface="HelveticaNeue LT 45 Light" panose="020B0404020002020204" pitchFamily="34" charset="0"/>
                <a:sym typeface="Arial Narrow" panose="020B0606020202030204" pitchFamily="34" charset="0"/>
              </a:rPr>
              <a:t>th</a:t>
            </a:r>
            <a:r>
              <a:rPr lang="en-US" sz="1428" spc="102" dirty="0">
                <a:solidFill>
                  <a:srgbClr val="4D4D4D"/>
                </a:solidFill>
                <a:latin typeface="HelveticaNeue LT 45 Light" panose="020B0404020002020204" pitchFamily="34" charset="0"/>
                <a:sym typeface="Arial Narrow" panose="020B0606020202030204" pitchFamily="34" charset="0"/>
              </a:rPr>
              <a:t> January </a:t>
            </a:r>
            <a:r>
              <a:rPr lang="fr-FR" sz="1428" spc="102" dirty="0">
                <a:solidFill>
                  <a:srgbClr val="4D4D4D"/>
                </a:solidFill>
                <a:latin typeface="HelveticaNeue LT 45 Light" panose="020B0404020002020204" pitchFamily="34" charset="0"/>
                <a:sym typeface="Arial Narrow" panose="020B0606020202030204" pitchFamily="34" charset="0"/>
              </a:rPr>
              <a:t>2019</a:t>
            </a:r>
          </a:p>
        </p:txBody>
      </p:sp>
      <p:pic>
        <p:nvPicPr>
          <p:cNvPr id="13" name="Picture 284" descr="Image result for godrej housing finance">
            <a:extLst>
              <a:ext uri="{FF2B5EF4-FFF2-40B4-BE49-F238E27FC236}">
                <a16:creationId xmlns:a16="http://schemas.microsoft.com/office/drawing/2014/main" id="{BF10642E-310F-4820-A4E1-A005CBE298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9" t="29382" r="7189" b="29382"/>
          <a:stretch/>
        </p:blipFill>
        <p:spPr bwMode="auto">
          <a:xfrm>
            <a:off x="533476" y="5747204"/>
            <a:ext cx="2880195" cy="573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2326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76053530-3868-401F-B98C-C1CC88BA7B2C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93194290"/>
              </p:ext>
            </p:extLst>
          </p:nvPr>
        </p:nvGraphicFramePr>
        <p:xfrm>
          <a:off x="1711" y="1621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2" name="think-cell Slide" r:id="rId6" imgW="395" imgH="394" progId="TCLayout.ActiveDocument.1">
                  <p:embed/>
                </p:oleObj>
              </mc:Choice>
              <mc:Fallback>
                <p:oleObj name="think-cell Slide" r:id="rId6" imgW="395" imgH="39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76053530-3868-401F-B98C-C1CC88BA7B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11" y="1621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60A8EE7-1196-416C-8E90-EAD0A2C4C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588" y="345200"/>
            <a:ext cx="11319718" cy="3768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0">
            <a:spAutoFit/>
          </a:bodyPr>
          <a:lstStyle/>
          <a:p>
            <a:r>
              <a:rPr lang="en-US" dirty="0">
                <a:latin typeface="HelveticaNeueLT Std Lt Ext" panose="020B0503020202020204"/>
              </a:rPr>
              <a:t>contents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5CA955B-9451-4197-92E3-FCBBF8962B3B}"/>
              </a:ext>
            </a:extLst>
          </p:cNvPr>
          <p:cNvCxnSpPr>
            <a:cxnSpLocks/>
          </p:cNvCxnSpPr>
          <p:nvPr/>
        </p:nvCxnSpPr>
        <p:spPr>
          <a:xfrm>
            <a:off x="2450764" y="2405525"/>
            <a:ext cx="7295366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FDEC41B-101B-493A-9F18-83897DDF16EE}"/>
              </a:ext>
            </a:extLst>
          </p:cNvPr>
          <p:cNvCxnSpPr>
            <a:cxnSpLocks/>
          </p:cNvCxnSpPr>
          <p:nvPr/>
        </p:nvCxnSpPr>
        <p:spPr>
          <a:xfrm>
            <a:off x="2911294" y="1652631"/>
            <a:ext cx="0" cy="628056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rackerNum 10">
            <a:extLst>
              <a:ext uri="{FF2B5EF4-FFF2-40B4-BE49-F238E27FC236}">
                <a16:creationId xmlns:a16="http://schemas.microsoft.com/office/drawing/2014/main" id="{3A46F9C7-4153-4B42-9BB3-74E5809AF60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450764" y="1831378"/>
            <a:ext cx="270562" cy="270562"/>
          </a:xfrm>
          <a:prstGeom prst="ellipse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>
              <a:buClr>
                <a:schemeClr val="bg1"/>
              </a:buClr>
            </a:pPr>
            <a:r>
              <a:rPr lang="en-US" sz="1837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A4758A-F17A-4810-8F3E-CD4C3AC516A0}"/>
              </a:ext>
            </a:extLst>
          </p:cNvPr>
          <p:cNvSpPr txBox="1">
            <a:spLocks/>
          </p:cNvSpPr>
          <p:nvPr/>
        </p:nvSpPr>
        <p:spPr>
          <a:xfrm>
            <a:off x="3210802" y="2690668"/>
            <a:ext cx="5775290" cy="282625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>
              <a:buNone/>
            </a:pPr>
            <a:r>
              <a:rPr lang="en-US" sz="1837" dirty="0"/>
              <a:t>GPL Story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A72360B-2B9F-4B57-B43C-1FEFC1A91DDA}"/>
              </a:ext>
            </a:extLst>
          </p:cNvPr>
          <p:cNvCxnSpPr>
            <a:cxnSpLocks/>
          </p:cNvCxnSpPr>
          <p:nvPr/>
        </p:nvCxnSpPr>
        <p:spPr>
          <a:xfrm>
            <a:off x="2911294" y="2530365"/>
            <a:ext cx="0" cy="628056"/>
          </a:xfrm>
          <a:prstGeom prst="line">
            <a:avLst/>
          </a:prstGeom>
          <a:ln w="9525">
            <a:solidFill>
              <a:srgbClr val="3535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rackerNum 10">
            <a:extLst>
              <a:ext uri="{FF2B5EF4-FFF2-40B4-BE49-F238E27FC236}">
                <a16:creationId xmlns:a16="http://schemas.microsoft.com/office/drawing/2014/main" id="{76FF42BD-FE21-4098-AE55-81B238AA89F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2450764" y="2709112"/>
            <a:ext cx="270562" cy="270562"/>
          </a:xfrm>
          <a:prstGeom prst="ellipse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>
              <a:buClr>
                <a:schemeClr val="bg1"/>
              </a:buClr>
            </a:pPr>
            <a:r>
              <a:rPr lang="en-US" sz="1837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BA268B1-0FA7-4C25-8C8C-97E09D551476}"/>
              </a:ext>
            </a:extLst>
          </p:cNvPr>
          <p:cNvSpPr txBox="1">
            <a:spLocks/>
          </p:cNvSpPr>
          <p:nvPr/>
        </p:nvSpPr>
        <p:spPr>
          <a:xfrm>
            <a:off x="3210802" y="1861334"/>
            <a:ext cx="5775290" cy="282625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>
              <a:buNone/>
            </a:pPr>
            <a:r>
              <a:rPr lang="en-US" sz="1837" b="1" dirty="0">
                <a:solidFill>
                  <a:schemeClr val="accent1"/>
                </a:solidFill>
              </a:rPr>
              <a:t>Real Estate Market Overview</a:t>
            </a:r>
          </a:p>
        </p:txBody>
      </p:sp>
    </p:spTree>
    <p:extLst>
      <p:ext uri="{BB962C8B-B14F-4D97-AF65-F5344CB8AC3E}">
        <p14:creationId xmlns:p14="http://schemas.microsoft.com/office/powerpoint/2010/main" val="2326463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DAC86408-022C-46BD-980E-D8417398D58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21147808"/>
              </p:ext>
            </p:extLst>
          </p:nvPr>
        </p:nvGraphicFramePr>
        <p:xfrm>
          <a:off x="1711" y="1621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4" name="think-cell Slide" r:id="rId6" imgW="395" imgH="394" progId="TCLayout.ActiveDocument.1">
                  <p:embed/>
                </p:oleObj>
              </mc:Choice>
              <mc:Fallback>
                <p:oleObj name="think-cell Slide" r:id="rId6" imgW="395" imgH="39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DAC86408-022C-46BD-980E-D8417398D5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11" y="1621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9C21CD32-F705-4562-8BA4-6E2023BE5E2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0" y="1"/>
            <a:ext cx="161974" cy="161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defTabSz="932962">
              <a:spcBef>
                <a:spcPct val="0"/>
              </a:spcBef>
              <a:spcAft>
                <a:spcPct val="0"/>
              </a:spcAft>
            </a:pPr>
            <a:endParaRPr lang="en-GB" sz="1837" dirty="0">
              <a:solidFill>
                <a:prstClr val="white"/>
              </a:solidFill>
              <a:latin typeface="HelveticaNeueLT Std Lt Ext" panose="020B0503020202020204"/>
              <a:cs typeface="+mj-cs"/>
              <a:sym typeface="HelveticaNeueLT Std Lt Ext" panose="020B050302020202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DB5F78-99C9-4B58-9086-50F3CBCF9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73" y="215437"/>
            <a:ext cx="11830709" cy="3768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0">
            <a:noAutofit/>
          </a:bodyPr>
          <a:lstStyle/>
          <a:p>
            <a:r>
              <a:rPr lang="en-GB" dirty="0"/>
              <a:t>Real Estate Market Overview – Pan India </a:t>
            </a:r>
          </a:p>
        </p:txBody>
      </p:sp>
      <p:sp>
        <p:nvSpPr>
          <p:cNvPr id="8" name="Rectangle 7"/>
          <p:cNvSpPr/>
          <p:nvPr/>
        </p:nvSpPr>
        <p:spPr>
          <a:xfrm>
            <a:off x="332509" y="762000"/>
            <a:ext cx="11526982" cy="5694218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/>
          <p:cNvSpPr/>
          <p:nvPr/>
        </p:nvSpPr>
        <p:spPr>
          <a:xfrm>
            <a:off x="6096000" y="865907"/>
            <a:ext cx="5694218" cy="53872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Contributes ~6-7% to Indian’s GDP 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Real estate industry is growing by </a:t>
            </a:r>
            <a:r>
              <a:rPr lang="en-IN" sz="1400" b="1" dirty="0">
                <a:solidFill>
                  <a:schemeClr val="accent1"/>
                </a:solidFill>
                <a:latin typeface="Helvetica Neue"/>
              </a:rPr>
              <a:t>CAGR of  ~11 - 12% 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post FY18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Real Estate sector has undergone drastic changes in the past years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RERA implementation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Demonetization affecting developers and homebuyers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NBFC crisis leading to shortage in developer financing as well fund availability to home buyers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Change in GST structure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Stagnant market has lead to many stalled projects across geographies, with high level of unsold inventory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Sector is expected to see positive sentiments post government intervention of creating  INR 25,000 Cr  Alternate Investment Fund( AIF) , faster resolutions for stalled projects</a:t>
            </a:r>
          </a:p>
          <a:p>
            <a:pPr>
              <a:lnSpc>
                <a:spcPct val="150000"/>
              </a:lnSpc>
            </a:pPr>
            <a:endParaRPr lang="en-IN" sz="1400" dirty="0">
              <a:solidFill>
                <a:schemeClr val="tx1"/>
              </a:solidFill>
              <a:latin typeface="Helvetica Neue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IN" sz="1400" dirty="0">
              <a:solidFill>
                <a:schemeClr val="tx1"/>
              </a:solidFill>
              <a:latin typeface="Helvetica Neue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IN" sz="1400" dirty="0">
              <a:solidFill>
                <a:schemeClr val="tx1"/>
              </a:solidFill>
              <a:latin typeface="Helvetica Neue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IN" sz="1400" dirty="0">
              <a:solidFill>
                <a:schemeClr val="tx1"/>
              </a:solidFill>
              <a:latin typeface="Helvetica Neue"/>
            </a:endParaRPr>
          </a:p>
          <a:p>
            <a:pPr>
              <a:lnSpc>
                <a:spcPct val="150000"/>
              </a:lnSpc>
            </a:pPr>
            <a:endParaRPr lang="en-IN" sz="1400" dirty="0">
              <a:solidFill>
                <a:schemeClr val="tx1"/>
              </a:solidFill>
              <a:latin typeface="Helvetica Neue"/>
            </a:endParaRP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4093705"/>
              </p:ext>
            </p:extLst>
          </p:nvPr>
        </p:nvGraphicFramePr>
        <p:xfrm>
          <a:off x="518160" y="865908"/>
          <a:ext cx="5404338" cy="3622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8160" y="6006904"/>
            <a:ext cx="52917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dirty="0">
                <a:solidFill>
                  <a:schemeClr val="bg1">
                    <a:lumMod val="65000"/>
                  </a:schemeClr>
                </a:solidFill>
                <a:latin typeface="Helvetica Neue"/>
              </a:rPr>
              <a:t>Source : Prop Equity | * Data is collected till Oct’19 ( 7 months of FY 20)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9655" y="4825218"/>
            <a:ext cx="48111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>
                <a:latin typeface="Helvetica Neue"/>
              </a:rPr>
              <a:t>Industry is seeing an inventory overhang of 34 months </a:t>
            </a:r>
          </a:p>
        </p:txBody>
      </p:sp>
    </p:spTree>
    <p:extLst>
      <p:ext uri="{BB962C8B-B14F-4D97-AF65-F5344CB8AC3E}">
        <p14:creationId xmlns:p14="http://schemas.microsoft.com/office/powerpoint/2010/main" val="523247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DAC86408-022C-46BD-980E-D8417398D58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00790094"/>
              </p:ext>
            </p:extLst>
          </p:nvPr>
        </p:nvGraphicFramePr>
        <p:xfrm>
          <a:off x="1711" y="1621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6" name="think-cell Slide" r:id="rId6" imgW="395" imgH="394" progId="TCLayout.ActiveDocument.1">
                  <p:embed/>
                </p:oleObj>
              </mc:Choice>
              <mc:Fallback>
                <p:oleObj name="think-cell Slide" r:id="rId6" imgW="395" imgH="39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DAC86408-022C-46BD-980E-D8417398D5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11" y="1621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9C21CD32-F705-4562-8BA4-6E2023BE5E2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0" y="1"/>
            <a:ext cx="161974" cy="161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defTabSz="932962">
              <a:spcBef>
                <a:spcPct val="0"/>
              </a:spcBef>
              <a:spcAft>
                <a:spcPct val="0"/>
              </a:spcAft>
            </a:pPr>
            <a:endParaRPr lang="en-GB" sz="1837" dirty="0">
              <a:solidFill>
                <a:prstClr val="white"/>
              </a:solidFill>
              <a:latin typeface="HelveticaNeueLT Std Lt Ext" panose="020B0503020202020204"/>
              <a:cs typeface="+mj-cs"/>
              <a:sym typeface="HelveticaNeueLT Std Lt Ext" panose="020B050302020202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DB5F78-99C9-4B58-9086-50F3CBCF9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73" y="74760"/>
            <a:ext cx="11830709" cy="3768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0">
            <a:noAutofit/>
          </a:bodyPr>
          <a:lstStyle/>
          <a:p>
            <a:r>
              <a:rPr lang="en-GB" dirty="0"/>
              <a:t>Real Estate Market Absorption – Key Growth Region </a:t>
            </a:r>
          </a:p>
        </p:txBody>
      </p:sp>
      <p:sp>
        <p:nvSpPr>
          <p:cNvPr id="8" name="Rectangle 7"/>
          <p:cNvSpPr/>
          <p:nvPr/>
        </p:nvSpPr>
        <p:spPr>
          <a:xfrm>
            <a:off x="332509" y="762000"/>
            <a:ext cx="11526982" cy="5694218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8219020"/>
              </p:ext>
            </p:extLst>
          </p:nvPr>
        </p:nvGraphicFramePr>
        <p:xfrm>
          <a:off x="532227" y="865909"/>
          <a:ext cx="4715022" cy="2444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8094402"/>
              </p:ext>
            </p:extLst>
          </p:nvPr>
        </p:nvGraphicFramePr>
        <p:xfrm>
          <a:off x="6274192" y="912477"/>
          <a:ext cx="4479172" cy="2397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4648227"/>
              </p:ext>
            </p:extLst>
          </p:nvPr>
        </p:nvGraphicFramePr>
        <p:xfrm>
          <a:off x="532227" y="3609109"/>
          <a:ext cx="471502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8886451"/>
              </p:ext>
            </p:extLst>
          </p:nvPr>
        </p:nvGraphicFramePr>
        <p:xfrm>
          <a:off x="6274192" y="3511645"/>
          <a:ext cx="452276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17" name="Rectangle 16"/>
          <p:cNvSpPr/>
          <p:nvPr/>
        </p:nvSpPr>
        <p:spPr>
          <a:xfrm>
            <a:off x="8454681" y="380897"/>
            <a:ext cx="337625" cy="1221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Rectangle 17"/>
          <p:cNvSpPr/>
          <p:nvPr/>
        </p:nvSpPr>
        <p:spPr>
          <a:xfrm>
            <a:off x="8454682" y="564790"/>
            <a:ext cx="337625" cy="140026"/>
          </a:xfrm>
          <a:prstGeom prst="rect">
            <a:avLst/>
          </a:prstGeom>
          <a:solidFill>
            <a:srgbClr val="8CB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8848578" y="377545"/>
            <a:ext cx="12238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>
                <a:latin typeface="Helvetica Neue"/>
              </a:rPr>
              <a:t>BV in INR billion</a:t>
            </a:r>
          </a:p>
        </p:txBody>
      </p:sp>
      <p:cxnSp>
        <p:nvCxnSpPr>
          <p:cNvPr id="22" name="Straight Connector 21"/>
          <p:cNvCxnSpPr>
            <a:stCxn id="20" idx="3"/>
          </p:cNvCxnSpPr>
          <p:nvPr/>
        </p:nvCxnSpPr>
        <p:spPr>
          <a:xfrm flipV="1">
            <a:off x="10072468" y="503087"/>
            <a:ext cx="225081" cy="5263"/>
          </a:xfrm>
          <a:prstGeom prst="line">
            <a:avLst/>
          </a:prstGeom>
          <a:ln w="28575">
            <a:solidFill>
              <a:srgbClr val="D569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0297549" y="397217"/>
            <a:ext cx="175150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>
                <a:latin typeface="Helvetica Neue"/>
              </a:rPr>
              <a:t>Avg. value per unit in lacs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90024" y="6274193"/>
            <a:ext cx="52917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dirty="0">
                <a:solidFill>
                  <a:schemeClr val="bg1">
                    <a:lumMod val="65000"/>
                  </a:schemeClr>
                </a:solidFill>
                <a:latin typeface="Helvetica Neue"/>
              </a:rPr>
              <a:t>Source : Prop Equity | *Data has been collected till Oct’19 ( 7 months of FY20)</a:t>
            </a:r>
          </a:p>
        </p:txBody>
      </p:sp>
    </p:spTree>
    <p:extLst>
      <p:ext uri="{BB962C8B-B14F-4D97-AF65-F5344CB8AC3E}">
        <p14:creationId xmlns:p14="http://schemas.microsoft.com/office/powerpoint/2010/main" val="3747425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76053530-3868-401F-B98C-C1CC88BA7B2C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86952232"/>
              </p:ext>
            </p:extLst>
          </p:nvPr>
        </p:nvGraphicFramePr>
        <p:xfrm>
          <a:off x="1711" y="1621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0" name="think-cell Slide" r:id="rId6" imgW="395" imgH="394" progId="TCLayout.ActiveDocument.1">
                  <p:embed/>
                </p:oleObj>
              </mc:Choice>
              <mc:Fallback>
                <p:oleObj name="think-cell Slide" r:id="rId6" imgW="395" imgH="39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76053530-3868-401F-B98C-C1CC88BA7B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11" y="1621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60A8EE7-1196-416C-8E90-EAD0A2C4C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588" y="345200"/>
            <a:ext cx="11319718" cy="3768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0">
            <a:spAutoFit/>
          </a:bodyPr>
          <a:lstStyle/>
          <a:p>
            <a:r>
              <a:rPr lang="en-US" dirty="0">
                <a:latin typeface="HelveticaNeueLT Std Lt Ext" panose="020B0503020202020204"/>
              </a:rPr>
              <a:t>contents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5CA955B-9451-4197-92E3-FCBBF8962B3B}"/>
              </a:ext>
            </a:extLst>
          </p:cNvPr>
          <p:cNvCxnSpPr>
            <a:cxnSpLocks/>
          </p:cNvCxnSpPr>
          <p:nvPr/>
        </p:nvCxnSpPr>
        <p:spPr>
          <a:xfrm>
            <a:off x="2450764" y="2405525"/>
            <a:ext cx="7295366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FDEC41B-101B-493A-9F18-83897DDF16EE}"/>
              </a:ext>
            </a:extLst>
          </p:cNvPr>
          <p:cNvCxnSpPr>
            <a:cxnSpLocks/>
          </p:cNvCxnSpPr>
          <p:nvPr/>
        </p:nvCxnSpPr>
        <p:spPr>
          <a:xfrm>
            <a:off x="2911294" y="1652631"/>
            <a:ext cx="0" cy="628056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rackerNum 10">
            <a:extLst>
              <a:ext uri="{FF2B5EF4-FFF2-40B4-BE49-F238E27FC236}">
                <a16:creationId xmlns:a16="http://schemas.microsoft.com/office/drawing/2014/main" id="{3A46F9C7-4153-4B42-9BB3-74E5809AF60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450764" y="1831378"/>
            <a:ext cx="270562" cy="270562"/>
          </a:xfrm>
          <a:prstGeom prst="ellipse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>
              <a:buClr>
                <a:schemeClr val="bg1"/>
              </a:buClr>
            </a:pPr>
            <a:r>
              <a:rPr lang="en-US" sz="1837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A4758A-F17A-4810-8F3E-CD4C3AC516A0}"/>
              </a:ext>
            </a:extLst>
          </p:cNvPr>
          <p:cNvSpPr txBox="1">
            <a:spLocks/>
          </p:cNvSpPr>
          <p:nvPr/>
        </p:nvSpPr>
        <p:spPr>
          <a:xfrm>
            <a:off x="3210802" y="2690668"/>
            <a:ext cx="5775290" cy="282625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>
              <a:buNone/>
            </a:pPr>
            <a:r>
              <a:rPr lang="en-US" sz="1837" b="1" dirty="0">
                <a:solidFill>
                  <a:schemeClr val="accent1"/>
                </a:solidFill>
              </a:rPr>
              <a:t>GPL Story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A72360B-2B9F-4B57-B43C-1FEFC1A91DDA}"/>
              </a:ext>
            </a:extLst>
          </p:cNvPr>
          <p:cNvCxnSpPr>
            <a:cxnSpLocks/>
          </p:cNvCxnSpPr>
          <p:nvPr/>
        </p:nvCxnSpPr>
        <p:spPr>
          <a:xfrm>
            <a:off x="2911294" y="2530365"/>
            <a:ext cx="0" cy="628056"/>
          </a:xfrm>
          <a:prstGeom prst="line">
            <a:avLst/>
          </a:prstGeom>
          <a:ln w="9525">
            <a:solidFill>
              <a:srgbClr val="3535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rackerNum 10">
            <a:extLst>
              <a:ext uri="{FF2B5EF4-FFF2-40B4-BE49-F238E27FC236}">
                <a16:creationId xmlns:a16="http://schemas.microsoft.com/office/drawing/2014/main" id="{76FF42BD-FE21-4098-AE55-81B238AA89F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2450764" y="2709112"/>
            <a:ext cx="270562" cy="270562"/>
          </a:xfrm>
          <a:prstGeom prst="ellipse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>
              <a:buClr>
                <a:schemeClr val="bg1"/>
              </a:buClr>
            </a:pPr>
            <a:r>
              <a:rPr lang="en-US" sz="1837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BA268B1-0FA7-4C25-8C8C-97E09D551476}"/>
              </a:ext>
            </a:extLst>
          </p:cNvPr>
          <p:cNvSpPr txBox="1">
            <a:spLocks/>
          </p:cNvSpPr>
          <p:nvPr/>
        </p:nvSpPr>
        <p:spPr>
          <a:xfrm>
            <a:off x="3210802" y="1861334"/>
            <a:ext cx="5775290" cy="282625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>
              <a:buNone/>
            </a:pPr>
            <a:r>
              <a:rPr lang="en-US" sz="1837" dirty="0"/>
              <a:t>Real Estate Market Overview</a:t>
            </a:r>
          </a:p>
        </p:txBody>
      </p:sp>
    </p:spTree>
    <p:extLst>
      <p:ext uri="{BB962C8B-B14F-4D97-AF65-F5344CB8AC3E}">
        <p14:creationId xmlns:p14="http://schemas.microsoft.com/office/powerpoint/2010/main" val="4153321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DAC86408-022C-46BD-980E-D8417398D58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63417828"/>
              </p:ext>
            </p:extLst>
          </p:nvPr>
        </p:nvGraphicFramePr>
        <p:xfrm>
          <a:off x="1711" y="1621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6" name="think-cell Slide" r:id="rId6" imgW="395" imgH="394" progId="TCLayout.ActiveDocument.1">
                  <p:embed/>
                </p:oleObj>
              </mc:Choice>
              <mc:Fallback>
                <p:oleObj name="think-cell Slide" r:id="rId6" imgW="395" imgH="39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DAC86408-022C-46BD-980E-D8417398D5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11" y="1621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9C21CD32-F705-4562-8BA4-6E2023BE5E2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0" y="1"/>
            <a:ext cx="161974" cy="161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defTabSz="932962">
              <a:spcBef>
                <a:spcPct val="0"/>
              </a:spcBef>
              <a:spcAft>
                <a:spcPct val="0"/>
              </a:spcAft>
            </a:pPr>
            <a:endParaRPr lang="en-GB" sz="1837" dirty="0">
              <a:solidFill>
                <a:prstClr val="white"/>
              </a:solidFill>
              <a:latin typeface="HelveticaNeueLT Std Lt Ext" panose="020B0503020202020204"/>
              <a:cs typeface="+mj-cs"/>
              <a:sym typeface="HelveticaNeueLT Std Lt Ext" panose="020B050302020202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DB5F78-99C9-4B58-9086-50F3CBCF9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73" y="215437"/>
            <a:ext cx="11830709" cy="3768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0">
            <a:noAutofit/>
          </a:bodyPr>
          <a:lstStyle/>
          <a:p>
            <a:r>
              <a:rPr lang="en-GB" dirty="0"/>
              <a:t>Godrej Properties  Story</a:t>
            </a:r>
          </a:p>
        </p:txBody>
      </p:sp>
      <p:sp>
        <p:nvSpPr>
          <p:cNvPr id="8" name="Rectangle 7"/>
          <p:cNvSpPr/>
          <p:nvPr/>
        </p:nvSpPr>
        <p:spPr>
          <a:xfrm>
            <a:off x="332509" y="762000"/>
            <a:ext cx="11526982" cy="5694218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/>
          <p:cNvSpPr/>
          <p:nvPr/>
        </p:nvSpPr>
        <p:spPr>
          <a:xfrm>
            <a:off x="332509" y="762000"/>
            <a:ext cx="6222857" cy="5431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Established in 1990 </a:t>
            </a:r>
          </a:p>
          <a:p>
            <a:pPr marL="171450" indent="-1714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India’s largest public sector developer by booking value over past 5 years</a:t>
            </a:r>
          </a:p>
          <a:p>
            <a:pPr marL="171450" indent="-1714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Successfully delivered over </a:t>
            </a:r>
            <a:r>
              <a:rPr lang="en-IN" sz="1400" b="1" dirty="0">
                <a:solidFill>
                  <a:schemeClr val="accent1"/>
                </a:solidFill>
                <a:latin typeface="Helvetica Neue"/>
              </a:rPr>
              <a:t>20 million sq. ft.</a:t>
            </a:r>
            <a:r>
              <a:rPr lang="en-IN" sz="1400" dirty="0">
                <a:solidFill>
                  <a:schemeClr val="accent1"/>
                </a:solidFill>
                <a:latin typeface="Helvetica Neue"/>
              </a:rPr>
              <a:t> 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of real estate in past 5 years </a:t>
            </a:r>
          </a:p>
          <a:p>
            <a:pPr marL="171450" indent="-1714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~</a:t>
            </a:r>
            <a:r>
              <a:rPr lang="en-IN" sz="1400" b="1" dirty="0">
                <a:solidFill>
                  <a:schemeClr val="accent1"/>
                </a:solidFill>
                <a:latin typeface="Helvetica Neue"/>
              </a:rPr>
              <a:t>175 million sq. ft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. of developable area across India </a:t>
            </a:r>
          </a:p>
          <a:p>
            <a:pPr marL="171450" indent="-1714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GPL  has added </a:t>
            </a:r>
            <a:r>
              <a:rPr lang="en-IN" sz="1400" b="1" dirty="0">
                <a:solidFill>
                  <a:schemeClr val="accent1"/>
                </a:solidFill>
                <a:latin typeface="Helvetica Neue"/>
              </a:rPr>
              <a:t>~31 million sq. ft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. in FY 19. The projects are planned to be launched in FY 20 &amp; FY 21 envisaging a stronger launch pipeline</a:t>
            </a:r>
          </a:p>
          <a:p>
            <a:pPr marL="171450" indent="-1714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GPL has strengthened its presence in four growth regions</a:t>
            </a:r>
            <a:r>
              <a:rPr lang="en-IN" sz="1400" b="1" dirty="0">
                <a:solidFill>
                  <a:schemeClr val="accent1"/>
                </a:solidFill>
                <a:latin typeface="Helvetica Neue"/>
              </a:rPr>
              <a:t> (MMR, NCR, Pune, Bengaluru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)  in the </a:t>
            </a:r>
            <a:r>
              <a:rPr lang="en-IN" sz="1400" b="1" dirty="0">
                <a:solidFill>
                  <a:schemeClr val="accent1"/>
                </a:solidFill>
                <a:latin typeface="Helvetica Neue"/>
              </a:rPr>
              <a:t>residential sector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. </a:t>
            </a:r>
            <a:r>
              <a:rPr lang="en-IN" sz="1400" b="1" dirty="0">
                <a:solidFill>
                  <a:schemeClr val="accent1"/>
                </a:solidFill>
                <a:latin typeface="Helvetica Neue"/>
              </a:rPr>
              <a:t>~134 million sq. ft. 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out of ~175 million sq. ft. (</a:t>
            </a:r>
            <a:r>
              <a:rPr lang="en-IN" sz="1400" b="1" dirty="0">
                <a:solidFill>
                  <a:schemeClr val="accent1"/>
                </a:solidFill>
                <a:latin typeface="Helvetica Neue"/>
              </a:rPr>
              <a:t>77%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) developable area is in 4 growth regions</a:t>
            </a:r>
          </a:p>
          <a:p>
            <a:pPr marL="171450" indent="-1714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GPL booking value(BV)  in </a:t>
            </a:r>
            <a:r>
              <a:rPr lang="en-IN" sz="1400" b="1" dirty="0">
                <a:solidFill>
                  <a:schemeClr val="accent1"/>
                </a:solidFill>
                <a:latin typeface="Helvetica Neue"/>
              </a:rPr>
              <a:t>FY 19 is INR 5,316 Cr</a:t>
            </a:r>
            <a:r>
              <a:rPr lang="en-IN" sz="1400" dirty="0">
                <a:solidFill>
                  <a:schemeClr val="accent1"/>
                </a:solidFill>
                <a:latin typeface="Helvetica Neue"/>
              </a:rPr>
              <a:t>. 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No of units sold in FY is </a:t>
            </a:r>
            <a:r>
              <a:rPr lang="en-IN" sz="1400" dirty="0">
                <a:solidFill>
                  <a:schemeClr val="accent1"/>
                </a:solidFill>
                <a:latin typeface="Helvetica Neue"/>
              </a:rPr>
              <a:t>~</a:t>
            </a:r>
            <a:r>
              <a:rPr lang="en-IN" sz="1400" b="1" dirty="0">
                <a:solidFill>
                  <a:schemeClr val="accent1"/>
                </a:solidFill>
                <a:latin typeface="Helvetica Neue"/>
              </a:rPr>
              <a:t>6,900</a:t>
            </a:r>
            <a:r>
              <a:rPr lang="en-IN" sz="1400" dirty="0">
                <a:solidFill>
                  <a:schemeClr val="accent1"/>
                </a:solidFill>
                <a:latin typeface="Helvetica Neue"/>
              </a:rPr>
              <a:t>, 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resulting in average ticket size of </a:t>
            </a:r>
            <a:r>
              <a:rPr lang="en-IN" sz="1400" dirty="0">
                <a:solidFill>
                  <a:schemeClr val="accent1"/>
                </a:solidFill>
                <a:latin typeface="Helvetica Neue"/>
              </a:rPr>
              <a:t>INR </a:t>
            </a:r>
            <a:r>
              <a:rPr lang="en-IN" sz="1400" b="1" dirty="0">
                <a:solidFill>
                  <a:schemeClr val="accent1"/>
                </a:solidFill>
                <a:latin typeface="Helvetica Neue"/>
              </a:rPr>
              <a:t>77 lacs</a:t>
            </a:r>
          </a:p>
          <a:p>
            <a:pPr marL="171450" indent="-1714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Helvetica Neue"/>
              </a:rPr>
              <a:t>Current BV till H1 FY 20 is </a:t>
            </a:r>
            <a:r>
              <a:rPr lang="en-IN" sz="1400" b="1" dirty="0">
                <a:solidFill>
                  <a:schemeClr val="accent1"/>
                </a:solidFill>
                <a:latin typeface="Helvetica Neue"/>
              </a:rPr>
              <a:t>INR 2,343 Cr. </a:t>
            </a:r>
          </a:p>
          <a:p>
            <a:pPr algn="just">
              <a:lnSpc>
                <a:spcPct val="150000"/>
              </a:lnSpc>
            </a:pPr>
            <a:endParaRPr lang="en-IN" sz="1400" dirty="0">
              <a:solidFill>
                <a:schemeClr val="tx1"/>
              </a:solidFill>
              <a:latin typeface="Helvetica Neue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55366" y="956396"/>
            <a:ext cx="5151726" cy="530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145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DAC86408-022C-46BD-980E-D8417398D58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80522555"/>
              </p:ext>
            </p:extLst>
          </p:nvPr>
        </p:nvGraphicFramePr>
        <p:xfrm>
          <a:off x="1711" y="1621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92" name="think-cell Slide" r:id="rId6" imgW="395" imgH="394" progId="TCLayout.ActiveDocument.1">
                  <p:embed/>
                </p:oleObj>
              </mc:Choice>
              <mc:Fallback>
                <p:oleObj name="think-cell Slide" r:id="rId6" imgW="395" imgH="39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DAC86408-022C-46BD-980E-D8417398D5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11" y="1621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9C21CD32-F705-4562-8BA4-6E2023BE5E2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0" y="1"/>
            <a:ext cx="161974" cy="161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defTabSz="932962">
              <a:spcBef>
                <a:spcPct val="0"/>
              </a:spcBef>
              <a:spcAft>
                <a:spcPct val="0"/>
              </a:spcAft>
            </a:pPr>
            <a:endParaRPr lang="en-GB" sz="1837" dirty="0">
              <a:solidFill>
                <a:prstClr val="white"/>
              </a:solidFill>
              <a:latin typeface="HelveticaNeueLT Std Lt Ext" panose="020B0503020202020204"/>
              <a:cs typeface="+mj-cs"/>
              <a:sym typeface="HelveticaNeueLT Std Lt Ext" panose="020B050302020202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DB5F78-99C9-4B58-9086-50F3CBCF9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73" y="215437"/>
            <a:ext cx="11830709" cy="3768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0">
            <a:noAutofit/>
          </a:bodyPr>
          <a:lstStyle/>
          <a:p>
            <a:r>
              <a:rPr lang="en-GB" dirty="0"/>
              <a:t>Godrej Performance – MMR, NCR </a:t>
            </a:r>
          </a:p>
        </p:txBody>
      </p:sp>
      <p:sp>
        <p:nvSpPr>
          <p:cNvPr id="8" name="Rectangle 7"/>
          <p:cNvSpPr/>
          <p:nvPr/>
        </p:nvSpPr>
        <p:spPr>
          <a:xfrm>
            <a:off x="332509" y="762000"/>
            <a:ext cx="11526982" cy="5694218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/>
          <p:cNvSpPr/>
          <p:nvPr/>
        </p:nvSpPr>
        <p:spPr>
          <a:xfrm>
            <a:off x="6260091" y="953680"/>
            <a:ext cx="5317620" cy="5320511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lang="en-IN" sz="1400" b="1" dirty="0">
                <a:solidFill>
                  <a:schemeClr val="accent1"/>
                </a:solidFill>
                <a:latin typeface="Helvetica Neue"/>
              </a:rPr>
              <a:t>Launch Tracker for FY 20</a:t>
            </a:r>
          </a:p>
          <a:p>
            <a:pPr>
              <a:lnSpc>
                <a:spcPct val="150000"/>
              </a:lnSpc>
            </a:pPr>
            <a:r>
              <a:rPr lang="en-IN" sz="1400" b="1" dirty="0">
                <a:solidFill>
                  <a:schemeClr val="tx1"/>
                </a:solidFill>
                <a:latin typeface="Helvetica Neue"/>
              </a:rPr>
              <a:t>Mumbai</a:t>
            </a:r>
          </a:p>
          <a:p>
            <a:pPr>
              <a:lnSpc>
                <a:spcPct val="150000"/>
              </a:lnSpc>
            </a:pPr>
            <a:r>
              <a:rPr lang="en-IN" sz="1400" dirty="0">
                <a:solidFill>
                  <a:schemeClr val="accent1"/>
                </a:solidFill>
                <a:latin typeface="Helvetica Neue"/>
              </a:rPr>
              <a:t>Projects Launched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:  </a:t>
            </a:r>
            <a:r>
              <a:rPr lang="en-IN" sz="1400" dirty="0" err="1">
                <a:solidFill>
                  <a:schemeClr val="tx1"/>
                </a:solidFill>
                <a:latin typeface="Helvetica Neue"/>
              </a:rPr>
              <a:t>Nirvaan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 - Thane, Nest - </a:t>
            </a:r>
            <a:r>
              <a:rPr lang="en-IN" sz="1400" dirty="0" err="1">
                <a:solidFill>
                  <a:schemeClr val="tx1"/>
                </a:solidFill>
                <a:latin typeface="Helvetica Neue"/>
              </a:rPr>
              <a:t>Kandivali</a:t>
            </a:r>
            <a:endParaRPr lang="en-IN" sz="1400" dirty="0">
              <a:solidFill>
                <a:schemeClr val="tx1"/>
              </a:solidFill>
              <a:latin typeface="Helvetica Neue"/>
            </a:endParaRPr>
          </a:p>
          <a:p>
            <a:pPr>
              <a:lnSpc>
                <a:spcPct val="150000"/>
              </a:lnSpc>
            </a:pPr>
            <a:r>
              <a:rPr lang="en-IN" sz="1400" dirty="0">
                <a:solidFill>
                  <a:schemeClr val="accent1"/>
                </a:solidFill>
                <a:latin typeface="Helvetica Neue"/>
              </a:rPr>
              <a:t>Projects Expected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:   </a:t>
            </a:r>
            <a:r>
              <a:rPr lang="en-IN" sz="1400" dirty="0" err="1">
                <a:solidFill>
                  <a:schemeClr val="tx1"/>
                </a:solidFill>
                <a:latin typeface="Helvetica Neue"/>
              </a:rPr>
              <a:t>Vihaa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 - </a:t>
            </a:r>
            <a:r>
              <a:rPr lang="en-IN" sz="1400" dirty="0" err="1">
                <a:solidFill>
                  <a:schemeClr val="tx1"/>
                </a:solidFill>
                <a:latin typeface="Helvetica Neue"/>
              </a:rPr>
              <a:t>Badlapur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, Godrej City- </a:t>
            </a:r>
            <a:r>
              <a:rPr lang="en-IN" sz="1400" dirty="0" err="1">
                <a:solidFill>
                  <a:schemeClr val="tx1"/>
                </a:solidFill>
                <a:latin typeface="Helvetica Neue"/>
              </a:rPr>
              <a:t>Panvel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, RK studio – </a:t>
            </a:r>
            <a:r>
              <a:rPr lang="en-IN" sz="1400" dirty="0" err="1">
                <a:solidFill>
                  <a:schemeClr val="tx1"/>
                </a:solidFill>
                <a:latin typeface="Helvetica Neue"/>
              </a:rPr>
              <a:t>Chembur</a:t>
            </a:r>
            <a:endParaRPr lang="en-IN" sz="1400" b="1" dirty="0">
              <a:solidFill>
                <a:schemeClr val="tx1"/>
              </a:solidFill>
              <a:latin typeface="Helvetica Neue"/>
            </a:endParaRPr>
          </a:p>
          <a:p>
            <a:pPr>
              <a:lnSpc>
                <a:spcPct val="150000"/>
              </a:lnSpc>
            </a:pPr>
            <a:r>
              <a:rPr lang="en-IN" sz="1400" b="1" dirty="0">
                <a:solidFill>
                  <a:schemeClr val="tx1"/>
                </a:solidFill>
                <a:latin typeface="Helvetica Neue"/>
              </a:rPr>
              <a:t>NCR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IN" sz="1400" dirty="0">
                <a:solidFill>
                  <a:schemeClr val="accent1"/>
                </a:solidFill>
                <a:latin typeface="Helvetica Neue"/>
              </a:rPr>
              <a:t>Projects Launched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:  Palm Retreat, South </a:t>
            </a:r>
            <a:r>
              <a:rPr lang="en-IN" sz="1400" dirty="0" err="1">
                <a:solidFill>
                  <a:schemeClr val="tx1"/>
                </a:solidFill>
                <a:latin typeface="Helvetica Neue"/>
              </a:rPr>
              <a:t>Etstate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IN" sz="1400" dirty="0">
                <a:solidFill>
                  <a:schemeClr val="accent1"/>
                </a:solidFill>
                <a:latin typeface="Helvetica Neue"/>
              </a:rPr>
              <a:t>Projects Expected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:   Sector 43, Golf Links, Meridian </a:t>
            </a:r>
            <a:endParaRPr lang="en-IN" sz="1400" b="1" dirty="0">
              <a:solidFill>
                <a:schemeClr val="tx1"/>
              </a:solidFill>
              <a:latin typeface="Helvetica Neue"/>
            </a:endParaRPr>
          </a:p>
          <a:p>
            <a:pPr>
              <a:lnSpc>
                <a:spcPct val="150000"/>
              </a:lnSpc>
            </a:pPr>
            <a:r>
              <a:rPr lang="en-IN" sz="1400" b="1" dirty="0">
                <a:solidFill>
                  <a:schemeClr val="tx1"/>
                </a:solidFill>
                <a:latin typeface="Helvetica Neue"/>
              </a:rPr>
              <a:t>Pune</a:t>
            </a:r>
          </a:p>
          <a:p>
            <a:pPr>
              <a:lnSpc>
                <a:spcPct val="150000"/>
              </a:lnSpc>
            </a:pPr>
            <a:r>
              <a:rPr lang="en-IN" sz="1400" dirty="0">
                <a:solidFill>
                  <a:schemeClr val="accent1"/>
                </a:solidFill>
                <a:latin typeface="Helvetica Neue"/>
              </a:rPr>
              <a:t>Projects Launched:  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Godrej Hill side 1</a:t>
            </a:r>
          </a:p>
          <a:p>
            <a:pPr>
              <a:lnSpc>
                <a:spcPct val="150000"/>
              </a:lnSpc>
            </a:pPr>
            <a:r>
              <a:rPr lang="en-IN" sz="1400" dirty="0">
                <a:solidFill>
                  <a:schemeClr val="accent1"/>
                </a:solidFill>
                <a:latin typeface="Helvetica Neue"/>
              </a:rPr>
              <a:t>Projects Expected:   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Godrej Hill side 2, </a:t>
            </a:r>
            <a:r>
              <a:rPr lang="en-IN" sz="1400" dirty="0" err="1">
                <a:solidFill>
                  <a:schemeClr val="tx1"/>
                </a:solidFill>
                <a:latin typeface="Helvetica Neue"/>
              </a:rPr>
              <a:t>Manjari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 1, Nurture </a:t>
            </a:r>
            <a:endParaRPr lang="en-IN" sz="1400" b="1" dirty="0">
              <a:solidFill>
                <a:schemeClr val="tx1"/>
              </a:solidFill>
              <a:latin typeface="Helvetica Neue"/>
            </a:endParaRPr>
          </a:p>
          <a:p>
            <a:pPr>
              <a:lnSpc>
                <a:spcPct val="150000"/>
              </a:lnSpc>
            </a:pPr>
            <a:r>
              <a:rPr lang="en-IN" sz="1400" b="1" dirty="0">
                <a:solidFill>
                  <a:schemeClr val="tx1"/>
                </a:solidFill>
                <a:latin typeface="Helvetica Neue"/>
              </a:rPr>
              <a:t>Bengaluru</a:t>
            </a:r>
          </a:p>
          <a:p>
            <a:pPr>
              <a:lnSpc>
                <a:spcPct val="150000"/>
              </a:lnSpc>
            </a:pPr>
            <a:r>
              <a:rPr lang="en-IN" sz="1400" dirty="0">
                <a:solidFill>
                  <a:schemeClr val="accent1"/>
                </a:solidFill>
                <a:latin typeface="Helvetica Neue"/>
              </a:rPr>
              <a:t>Projects Launched:  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Godrej 24, Godrej Lake Gardens</a:t>
            </a:r>
          </a:p>
          <a:p>
            <a:pPr>
              <a:lnSpc>
                <a:spcPct val="150000"/>
              </a:lnSpc>
            </a:pPr>
            <a:r>
              <a:rPr lang="en-IN" sz="1400" dirty="0">
                <a:solidFill>
                  <a:schemeClr val="accent1"/>
                </a:solidFill>
                <a:latin typeface="Helvetica Neue"/>
              </a:rPr>
              <a:t>Projects Expected:   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Electronic city, </a:t>
            </a:r>
            <a:r>
              <a:rPr lang="en-IN" sz="1400" dirty="0" err="1">
                <a:solidFill>
                  <a:schemeClr val="tx1"/>
                </a:solidFill>
                <a:latin typeface="Helvetica Neue"/>
              </a:rPr>
              <a:t>Eternia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, </a:t>
            </a:r>
            <a:r>
              <a:rPr lang="en-IN" sz="1400" dirty="0" err="1">
                <a:solidFill>
                  <a:schemeClr val="tx1"/>
                </a:solidFill>
                <a:latin typeface="Helvetica Neue"/>
              </a:rPr>
              <a:t>Devanahalli</a:t>
            </a:r>
            <a:r>
              <a:rPr lang="en-IN" sz="1400" dirty="0">
                <a:solidFill>
                  <a:schemeClr val="tx1"/>
                </a:solidFill>
                <a:latin typeface="Helvetica Neue"/>
              </a:rPr>
              <a:t> 2</a:t>
            </a:r>
            <a:endParaRPr lang="en-IN" sz="1400" b="1" dirty="0">
              <a:solidFill>
                <a:schemeClr val="tx1"/>
              </a:solidFill>
              <a:latin typeface="Helvetica Neue"/>
            </a:endParaRPr>
          </a:p>
          <a:p>
            <a:pPr>
              <a:lnSpc>
                <a:spcPct val="150000"/>
              </a:lnSpc>
            </a:pPr>
            <a:endParaRPr lang="en-IN" sz="1400" b="1" dirty="0">
              <a:solidFill>
                <a:schemeClr val="tx1"/>
              </a:solidFill>
              <a:latin typeface="Helvetica Neu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5843" y="6209997"/>
            <a:ext cx="45997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dirty="0">
                <a:latin typeface="Helvetica Neue"/>
              </a:rPr>
              <a:t>* For FY 20, data includes the </a:t>
            </a:r>
            <a:r>
              <a:rPr lang="en-IN" sz="1000" b="1" dirty="0">
                <a:latin typeface="Helvetica Neue"/>
              </a:rPr>
              <a:t>performance till H1 FY20</a:t>
            </a: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141317"/>
              </p:ext>
            </p:extLst>
          </p:nvPr>
        </p:nvGraphicFramePr>
        <p:xfrm>
          <a:off x="332212" y="3387391"/>
          <a:ext cx="5460610" cy="288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798539"/>
              </p:ext>
            </p:extLst>
          </p:nvPr>
        </p:nvGraphicFramePr>
        <p:xfrm>
          <a:off x="332212" y="797915"/>
          <a:ext cx="546061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4" name="Rectangle 13"/>
          <p:cNvSpPr/>
          <p:nvPr/>
        </p:nvSpPr>
        <p:spPr>
          <a:xfrm>
            <a:off x="4586068" y="1491175"/>
            <a:ext cx="1485256" cy="6294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sz="1200" dirty="0">
                <a:solidFill>
                  <a:schemeClr val="tx1"/>
                </a:solidFill>
                <a:latin typeface="Helvetica Neue"/>
              </a:rPr>
              <a:t>BV for H1 FY 19 is INR 1,627 Cr </a:t>
            </a:r>
          </a:p>
        </p:txBody>
      </p:sp>
      <p:cxnSp>
        <p:nvCxnSpPr>
          <p:cNvPr id="16" name="Elbow Connector 15"/>
          <p:cNvCxnSpPr>
            <a:stCxn id="14" idx="1"/>
          </p:cNvCxnSpPr>
          <p:nvPr/>
        </p:nvCxnSpPr>
        <p:spPr>
          <a:xfrm rot="10800000" flipV="1">
            <a:off x="4234382" y="1805881"/>
            <a:ext cx="351687" cy="36363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918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DAC86408-022C-46BD-980E-D8417398D58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52574530"/>
              </p:ext>
            </p:extLst>
          </p:nvPr>
        </p:nvGraphicFramePr>
        <p:xfrm>
          <a:off x="1711" y="1621"/>
          <a:ext cx="1620" cy="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7" name="think-cell Slide" r:id="rId25" imgW="395" imgH="394" progId="TCLayout.ActiveDocument.1">
                  <p:embed/>
                </p:oleObj>
              </mc:Choice>
              <mc:Fallback>
                <p:oleObj name="think-cell Slide" r:id="rId25" imgW="395" imgH="39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DAC86408-022C-46BD-980E-D8417398D5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711" y="1621"/>
                        <a:ext cx="1620" cy="1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9C21CD32-F705-4562-8BA4-6E2023BE5E2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0" y="1"/>
            <a:ext cx="161974" cy="161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defTabSz="932962">
              <a:spcBef>
                <a:spcPct val="0"/>
              </a:spcBef>
              <a:spcAft>
                <a:spcPct val="0"/>
              </a:spcAft>
            </a:pPr>
            <a:endParaRPr lang="en-GB" sz="1837" dirty="0">
              <a:solidFill>
                <a:prstClr val="white"/>
              </a:solidFill>
              <a:latin typeface="HelveticaNeueLT Std Lt Ext" panose="020B0503020202020204"/>
              <a:cs typeface="+mj-cs"/>
              <a:sym typeface="HelveticaNeueLT Std Lt Ext" panose="020B050302020202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DB5F78-99C9-4B58-9086-50F3CBCF9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73" y="215437"/>
            <a:ext cx="11830709" cy="3768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0">
            <a:noAutofit/>
          </a:bodyPr>
          <a:lstStyle/>
          <a:p>
            <a:r>
              <a:rPr lang="en-GB" dirty="0"/>
              <a:t>GPL Home loan Share 	</a:t>
            </a:r>
          </a:p>
        </p:txBody>
      </p:sp>
      <p:sp>
        <p:nvSpPr>
          <p:cNvPr id="8" name="Rectangle 7"/>
          <p:cNvSpPr/>
          <p:nvPr/>
        </p:nvSpPr>
        <p:spPr>
          <a:xfrm>
            <a:off x="332509" y="762000"/>
            <a:ext cx="11526982" cy="5694218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D4577089-5D72-402F-9524-2E23EAD4B2DA}"/>
              </a:ext>
            </a:extLst>
          </p:cNvPr>
          <p:cNvSpPr>
            <a:spLocks/>
          </p:cNvSpPr>
          <p:nvPr/>
        </p:nvSpPr>
        <p:spPr>
          <a:xfrm>
            <a:off x="547688" y="760412"/>
            <a:ext cx="10064750" cy="5272998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sz="1400" dirty="0">
              <a:latin typeface="HelveticaNeue LT 45 Light" panose="020B0404020002020204"/>
            </a:endParaRPr>
          </a:p>
        </p:txBody>
      </p:sp>
      <p:graphicFrame>
        <p:nvGraphicFramePr>
          <p:cNvPr id="128" name="Chart 127">
            <a:extLst>
              <a:ext uri="{FF2B5EF4-FFF2-40B4-BE49-F238E27FC236}">
                <a16:creationId xmlns:a16="http://schemas.microsoft.com/office/drawing/2014/main" id="{867E603C-717E-4703-B524-70C29A67ABC5}"/>
              </a:ext>
            </a:extLst>
          </p:cNvPr>
          <p:cNvGraphicFramePr/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4136327719"/>
              </p:ext>
            </p:extLst>
          </p:nvPr>
        </p:nvGraphicFramePr>
        <p:xfrm>
          <a:off x="4960938" y="1489075"/>
          <a:ext cx="3352800" cy="4471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7"/>
          </a:graphicData>
        </a:graphic>
      </p:graphicFrame>
      <p:sp useBgFill="1">
        <p:nvSpPr>
          <p:cNvPr id="129" name="Freeform: Shape 16">
            <a:extLst>
              <a:ext uri="{FF2B5EF4-FFF2-40B4-BE49-F238E27FC236}">
                <a16:creationId xmlns:a16="http://schemas.microsoft.com/office/drawing/2014/main" id="{083535DA-14F8-437F-B80A-48DF0EDE1D82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7954963" y="5483225"/>
            <a:ext cx="165100" cy="398464"/>
          </a:xfrm>
          <a:custGeom>
            <a:avLst/>
            <a:gdLst/>
            <a:ahLst/>
            <a:cxnLst/>
            <a:rect l="0" t="0" r="0" b="0"/>
            <a:pathLst>
              <a:path w="165101" h="398464">
                <a:moveTo>
                  <a:pt x="165100" y="0"/>
                </a:moveTo>
                <a:lnTo>
                  <a:pt x="57150" y="398463"/>
                </a:lnTo>
                <a:lnTo>
                  <a:pt x="0" y="398463"/>
                </a:lnTo>
                <a:lnTo>
                  <a:pt x="107950" y="0"/>
                </a:lnTo>
                <a:close/>
              </a:path>
            </a:pathLst>
          </a:cu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Freeform: Shape 13">
            <a:extLst>
              <a:ext uri="{FF2B5EF4-FFF2-40B4-BE49-F238E27FC236}">
                <a16:creationId xmlns:a16="http://schemas.microsoft.com/office/drawing/2014/main" id="{DDF91AE5-DB2D-4F47-97C6-0E25DC3B8044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7954963" y="5483225"/>
            <a:ext cx="107950" cy="398464"/>
          </a:xfrm>
          <a:custGeom>
            <a:avLst/>
            <a:gdLst/>
            <a:ahLst/>
            <a:cxnLst/>
            <a:rect l="0" t="0" r="0" b="0"/>
            <a:pathLst>
              <a:path w="107951" h="398464">
                <a:moveTo>
                  <a:pt x="107950" y="0"/>
                </a:moveTo>
                <a:lnTo>
                  <a:pt x="0" y="398463"/>
                </a:lnTo>
              </a:path>
            </a:pathLst>
          </a:cu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Freeform: Shape 15">
            <a:extLst>
              <a:ext uri="{FF2B5EF4-FFF2-40B4-BE49-F238E27FC236}">
                <a16:creationId xmlns:a16="http://schemas.microsoft.com/office/drawing/2014/main" id="{6D8AB61A-11E0-4371-B919-6AC1E3E7A074}"/>
              </a:ext>
            </a:extLst>
          </p:cNvPr>
          <p:cNvSpPr/>
          <p:nvPr>
            <p:custDataLst>
              <p:tags r:id="rId7"/>
            </p:custDataLst>
          </p:nvPr>
        </p:nvSpPr>
        <p:spPr bwMode="auto">
          <a:xfrm>
            <a:off x="8012113" y="5483225"/>
            <a:ext cx="107950" cy="398464"/>
          </a:xfrm>
          <a:custGeom>
            <a:avLst/>
            <a:gdLst/>
            <a:ahLst/>
            <a:cxnLst/>
            <a:rect l="0" t="0" r="0" b="0"/>
            <a:pathLst>
              <a:path w="107951" h="398464">
                <a:moveTo>
                  <a:pt x="107950" y="0"/>
                </a:moveTo>
                <a:lnTo>
                  <a:pt x="0" y="398463"/>
                </a:lnTo>
              </a:path>
            </a:pathLst>
          </a:cu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Text Placeholder 2">
            <a:extLst>
              <a:ext uri="{FF2B5EF4-FFF2-40B4-BE49-F238E27FC236}">
                <a16:creationId xmlns:a16="http://schemas.microsoft.com/office/drawing/2014/main" id="{CEDDC1A4-175D-4BAC-BAF8-A575387167DF}"/>
              </a:ext>
            </a:extLst>
          </p:cNvPr>
          <p:cNvSpPr>
            <a:spLocks noGrp="1"/>
          </p:cNvSpPr>
          <p:nvPr>
            <p:custDataLst>
              <p:tags r:id="rId8"/>
            </p:custDataLst>
          </p:nvPr>
        </p:nvSpPr>
        <p:spPr bwMode="auto">
          <a:xfrm>
            <a:off x="3243263" y="2443163"/>
            <a:ext cx="36671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1pPr>
            <a:lvl2pPr marL="51435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2pPr>
            <a:lvl3pPr marL="74295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3pPr>
            <a:lvl4pPr marL="102870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4pPr>
            <a:lvl5pPr marL="12573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5pPr>
            <a:lvl6pPr marL="2464559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12661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763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08865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8B4272FF-61E6-4643-9FC2-65FE47BEF276}" type="datetime'''''''''''''''''''''''''''A''X''''''''''''''''I''S'''''''''''">
              <a:rPr lang="en-US" altLang="en-US" sz="1400" smtClean="0"/>
              <a:pPr/>
              <a:t>AXIS</a:t>
            </a:fld>
            <a:endParaRPr lang="en-US" sz="1400" dirty="0">
              <a:sym typeface="HelveticaNeue LT 45 Light" panose="020B0404020002020204" pitchFamily="34" charset="0"/>
            </a:endParaRPr>
          </a:p>
        </p:txBody>
      </p:sp>
      <p:sp>
        <p:nvSpPr>
          <p:cNvPr id="133" name="Text Placeholder 2">
            <a:extLst>
              <a:ext uri="{FF2B5EF4-FFF2-40B4-BE49-F238E27FC236}">
                <a16:creationId xmlns:a16="http://schemas.microsoft.com/office/drawing/2014/main" id="{4733362E-AE7E-4AA0-B4D9-7B2046DE82EA}"/>
              </a:ext>
            </a:extLst>
          </p:cNvPr>
          <p:cNvSpPr>
            <a:spLocks noGrp="1"/>
          </p:cNvSpPr>
          <p:nvPr>
            <p:custDataLst>
              <p:tags r:id="rId9"/>
            </p:custDataLst>
          </p:nvPr>
        </p:nvSpPr>
        <p:spPr bwMode="auto">
          <a:xfrm>
            <a:off x="3243263" y="1660525"/>
            <a:ext cx="46831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1pPr>
            <a:lvl2pPr marL="51435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2pPr>
            <a:lvl3pPr marL="74295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3pPr>
            <a:lvl4pPr marL="102870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4pPr>
            <a:lvl5pPr marL="12573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5pPr>
            <a:lvl6pPr marL="2464559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12661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763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08865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7ABF778A-CCA2-4AF4-AE31-31E4BCDF4859}" type="datetime'''''''''''''''''''''H''''''''D''''''F''''''''''''''''''C'">
              <a:rPr lang="en-US" altLang="en-US" sz="1400" smtClean="0">
                <a:sym typeface="HelveticaNeue LT 45 Light" panose="020B0404020002020204" pitchFamily="34" charset="0"/>
              </a:rPr>
              <a:pPr/>
              <a:t>HDFC</a:t>
            </a:fld>
            <a:endParaRPr lang="en-US" sz="1400" dirty="0">
              <a:sym typeface="HelveticaNeue LT 45 Light" panose="020B0404020002020204" pitchFamily="34" charset="0"/>
            </a:endParaRPr>
          </a:p>
        </p:txBody>
      </p:sp>
      <p:sp>
        <p:nvSpPr>
          <p:cNvPr id="134" name="Text Placeholder 2">
            <a:extLst>
              <a:ext uri="{FF2B5EF4-FFF2-40B4-BE49-F238E27FC236}">
                <a16:creationId xmlns:a16="http://schemas.microsoft.com/office/drawing/2014/main" id="{C221CBB4-DE3C-4DCE-B45F-3B9AEC52FA1A}"/>
              </a:ext>
            </a:extLst>
          </p:cNvPr>
          <p:cNvSpPr>
            <a:spLocks noGrp="1"/>
          </p:cNvSpPr>
          <p:nvPr>
            <p:custDataLst>
              <p:tags r:id="rId10"/>
            </p:custDataLst>
          </p:nvPr>
        </p:nvSpPr>
        <p:spPr bwMode="auto">
          <a:xfrm>
            <a:off x="3243263" y="2052638"/>
            <a:ext cx="2714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1pPr>
            <a:lvl2pPr marL="51435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2pPr>
            <a:lvl3pPr marL="74295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3pPr>
            <a:lvl4pPr marL="102870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4pPr>
            <a:lvl5pPr marL="12573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5pPr>
            <a:lvl6pPr marL="2464559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12661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763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08865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C7C56CE1-E20A-46C3-91C8-D2EAC27B11E9}" type="datetime'''''''''S''''B''I'''''''''''''''''''''''''''''''''''">
              <a:rPr lang="en-US" altLang="en-US" sz="1400" smtClean="0"/>
              <a:pPr/>
              <a:t>SBI</a:t>
            </a:fld>
            <a:endParaRPr lang="en-US" sz="1400" dirty="0">
              <a:sym typeface="HelveticaNeue LT 45 Light" panose="020B0404020002020204" pitchFamily="34" charset="0"/>
            </a:endParaRPr>
          </a:p>
        </p:txBody>
      </p:sp>
      <p:sp>
        <p:nvSpPr>
          <p:cNvPr id="135" name="Text Placeholder 2">
            <a:extLst>
              <a:ext uri="{FF2B5EF4-FFF2-40B4-BE49-F238E27FC236}">
                <a16:creationId xmlns:a16="http://schemas.microsoft.com/office/drawing/2014/main" id="{578FC396-0FD9-4BF1-8159-4BCF19F5698B}"/>
              </a:ext>
            </a:extLst>
          </p:cNvPr>
          <p:cNvSpPr>
            <a:spLocks noGrp="1"/>
          </p:cNvSpPr>
          <p:nvPr>
            <p:custDataLst>
              <p:tags r:id="rId11"/>
            </p:custDataLst>
          </p:nvPr>
        </p:nvSpPr>
        <p:spPr bwMode="auto">
          <a:xfrm>
            <a:off x="3243263" y="2835275"/>
            <a:ext cx="3698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1pPr>
            <a:lvl2pPr marL="51435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2pPr>
            <a:lvl3pPr marL="74295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3pPr>
            <a:lvl4pPr marL="102870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4pPr>
            <a:lvl5pPr marL="12573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5pPr>
            <a:lvl6pPr marL="2464559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12661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763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08865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A269DD72-A1C5-4255-AD84-D50A373780B1}" type="datetime'''I''''''''C''''I''''C''''''''''''''''''''''''''''''I'''">
              <a:rPr lang="en-US" altLang="en-US" sz="1400" smtClean="0">
                <a:sym typeface="HelveticaNeue LT 45 Light" panose="020B0404020002020204" pitchFamily="34" charset="0"/>
              </a:rPr>
              <a:pPr/>
              <a:t>ICICI</a:t>
            </a:fld>
            <a:endParaRPr lang="en-US" sz="1400" dirty="0">
              <a:sym typeface="HelveticaNeue LT 45 Light" panose="020B0404020002020204" pitchFamily="34" charset="0"/>
            </a:endParaRPr>
          </a:p>
        </p:txBody>
      </p:sp>
      <p:sp>
        <p:nvSpPr>
          <p:cNvPr id="136" name="Text Placeholder 2">
            <a:extLst>
              <a:ext uri="{FF2B5EF4-FFF2-40B4-BE49-F238E27FC236}">
                <a16:creationId xmlns:a16="http://schemas.microsoft.com/office/drawing/2014/main" id="{781C7CC8-FDEA-4F27-AB69-BFC65A24E21F}"/>
              </a:ext>
            </a:extLst>
          </p:cNvPr>
          <p:cNvSpPr>
            <a:spLocks noGrp="1"/>
          </p:cNvSpPr>
          <p:nvPr>
            <p:custDataLst>
              <p:tags r:id="rId12"/>
            </p:custDataLst>
          </p:nvPr>
        </p:nvSpPr>
        <p:spPr bwMode="auto">
          <a:xfrm>
            <a:off x="3243263" y="3227388"/>
            <a:ext cx="7112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1pPr>
            <a:lvl2pPr marL="51435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2pPr>
            <a:lvl3pPr marL="74295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3pPr>
            <a:lvl4pPr marL="102870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4pPr>
            <a:lvl5pPr marL="12573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5pPr>
            <a:lvl6pPr marL="2464559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12661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763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08865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2691F4AC-3D14-48BB-B027-9EF103CC52F0}" type="datetime'''''I''''nd''i''a''''''b''u''l''''''''''l''''s'''''''''''''''">
              <a:rPr lang="en-US" altLang="en-US" sz="1400" smtClean="0">
                <a:sym typeface="HelveticaNeue LT 45 Light" panose="020B0404020002020204" pitchFamily="34" charset="0"/>
              </a:rPr>
              <a:pPr/>
              <a:t>Indiabulls</a:t>
            </a:fld>
            <a:endParaRPr lang="en-US" sz="1400" dirty="0">
              <a:sym typeface="HelveticaNeue LT 45 Light" panose="020B0404020002020204" pitchFamily="34" charset="0"/>
            </a:endParaRPr>
          </a:p>
        </p:txBody>
      </p:sp>
      <p:sp>
        <p:nvSpPr>
          <p:cNvPr id="137" name="Text Placeholder 2">
            <a:extLst>
              <a:ext uri="{FF2B5EF4-FFF2-40B4-BE49-F238E27FC236}">
                <a16:creationId xmlns:a16="http://schemas.microsoft.com/office/drawing/2014/main" id="{EF33ED22-10BD-4520-B290-703F768DF1F5}"/>
              </a:ext>
            </a:extLst>
          </p:cNvPr>
          <p:cNvSpPr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3243263" y="3617913"/>
            <a:ext cx="9096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1pPr>
            <a:lvl2pPr marL="51435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2pPr>
            <a:lvl3pPr marL="74295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3pPr>
            <a:lvl4pPr marL="102870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4pPr>
            <a:lvl5pPr marL="12573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5pPr>
            <a:lvl6pPr marL="2464559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12661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763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08865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16A317C9-4703-4B17-9A92-7230CB7084EE}" type="datetime'O''t''''''h''''e''''''''r'''' P''''''''''''SU''''''''''''''s'">
              <a:rPr lang="en-US" altLang="en-US" sz="1400" smtClean="0">
                <a:sym typeface="HelveticaNeue LT 45 Light" panose="020B0404020002020204" pitchFamily="34" charset="0"/>
              </a:rPr>
              <a:pPr/>
              <a:t>Other PSUs</a:t>
            </a:fld>
            <a:endParaRPr lang="en-US" sz="1400" dirty="0">
              <a:sym typeface="HelveticaNeue LT 45 Light" panose="020B0404020002020204" pitchFamily="34" charset="0"/>
            </a:endParaRPr>
          </a:p>
        </p:txBody>
      </p:sp>
      <p:sp>
        <p:nvSpPr>
          <p:cNvPr id="138" name="Text Placeholder 2">
            <a:extLst>
              <a:ext uri="{FF2B5EF4-FFF2-40B4-BE49-F238E27FC236}">
                <a16:creationId xmlns:a16="http://schemas.microsoft.com/office/drawing/2014/main" id="{3345856F-4B86-484D-BD2F-89206F020A33}"/>
              </a:ext>
            </a:extLst>
          </p:cNvPr>
          <p:cNvSpPr>
            <a:spLocks noGrp="1"/>
          </p:cNvSpPr>
          <p:nvPr>
            <p:custDataLst>
              <p:tags r:id="rId14"/>
            </p:custDataLst>
          </p:nvPr>
        </p:nvSpPr>
        <p:spPr bwMode="auto">
          <a:xfrm>
            <a:off x="3243263" y="4010025"/>
            <a:ext cx="10937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1pPr>
            <a:lvl2pPr marL="51435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2pPr>
            <a:lvl3pPr marL="74295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3pPr>
            <a:lvl4pPr marL="102870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4pPr>
            <a:lvl5pPr marL="12573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5pPr>
            <a:lvl6pPr marL="2464559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12661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763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08865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D01C9A54-1434-4C84-8934-B6F4F7988DAC}" type="datetime'O''''''''''''th''''''e''''''r'''''' NB''''''''F''''''''''''C'">
              <a:rPr lang="en-US" altLang="en-US" sz="1400" smtClean="0">
                <a:sym typeface="HelveticaNeue LT 45 Light" panose="020B0404020002020204" pitchFamily="34" charset="0"/>
              </a:rPr>
              <a:pPr/>
              <a:t>Other NBFC</a:t>
            </a:fld>
            <a:r>
              <a:rPr lang="en-US" altLang="en-US" sz="1400" dirty="0">
                <a:sym typeface="HelveticaNeue LT 45 Light" panose="020B0404020002020204" pitchFamily="34" charset="0"/>
              </a:rPr>
              <a:t>s</a:t>
            </a:r>
            <a:r>
              <a:rPr lang="en-US" altLang="en-US" sz="1400" baseline="30000" dirty="0">
                <a:sym typeface="HelveticaNeue LT 45 Light" panose="020B0404020002020204" pitchFamily="34" charset="0"/>
              </a:rPr>
              <a:t>2</a:t>
            </a:r>
            <a:endParaRPr lang="en-US" sz="1400" baseline="30000" dirty="0">
              <a:sym typeface="HelveticaNeue LT 45 Light" panose="020B0404020002020204" pitchFamily="34" charset="0"/>
            </a:endParaRPr>
          </a:p>
        </p:txBody>
      </p:sp>
      <p:sp>
        <p:nvSpPr>
          <p:cNvPr id="139" name="Text Placeholder 2">
            <a:extLst>
              <a:ext uri="{FF2B5EF4-FFF2-40B4-BE49-F238E27FC236}">
                <a16:creationId xmlns:a16="http://schemas.microsoft.com/office/drawing/2014/main" id="{B59187C3-4E6B-4935-A9D6-4BB72F5EDE92}"/>
              </a:ext>
            </a:extLst>
          </p:cNvPr>
          <p:cNvSpPr>
            <a:spLocks noGrp="1"/>
          </p:cNvSpPr>
          <p:nvPr>
            <p:custDataLst>
              <p:tags r:id="rId15"/>
            </p:custDataLst>
          </p:nvPr>
        </p:nvSpPr>
        <p:spPr bwMode="auto">
          <a:xfrm>
            <a:off x="3243263" y="4400550"/>
            <a:ext cx="12922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1pPr>
            <a:lvl2pPr marL="51435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2pPr>
            <a:lvl3pPr marL="74295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3pPr>
            <a:lvl4pPr marL="102870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4pPr>
            <a:lvl5pPr marL="12573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5pPr>
            <a:lvl6pPr marL="2464559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12661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763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08865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ym typeface="HelveticaNeue LT 45 Light" panose="020B0404020002020204" pitchFamily="34" charset="0"/>
              </a:rPr>
              <a:t>Other pvt banks</a:t>
            </a:r>
            <a:r>
              <a:rPr lang="en-US" altLang="en-US" sz="1400" baseline="30000" dirty="0">
                <a:sym typeface="HelveticaNeue LT 45 Light" panose="020B0404020002020204" pitchFamily="34" charset="0"/>
              </a:rPr>
              <a:t>3</a:t>
            </a:r>
            <a:endParaRPr lang="en-US" sz="1400" baseline="30000" dirty="0">
              <a:sym typeface="HelveticaNeue LT 45 Light" panose="020B0404020002020204" pitchFamily="34" charset="0"/>
            </a:endParaRPr>
          </a:p>
        </p:txBody>
      </p:sp>
      <p:sp>
        <p:nvSpPr>
          <p:cNvPr id="140" name="Text Placeholder 2">
            <a:extLst>
              <a:ext uri="{FF2B5EF4-FFF2-40B4-BE49-F238E27FC236}">
                <a16:creationId xmlns:a16="http://schemas.microsoft.com/office/drawing/2014/main" id="{F1B1E433-E4EA-42A1-AA31-1D4CC0738B2A}"/>
              </a:ext>
            </a:extLst>
          </p:cNvPr>
          <p:cNvSpPr>
            <a:spLocks noGrp="1"/>
          </p:cNvSpPr>
          <p:nvPr>
            <p:custDataLst>
              <p:tags r:id="rId16"/>
            </p:custDataLst>
          </p:nvPr>
        </p:nvSpPr>
        <p:spPr bwMode="auto">
          <a:xfrm>
            <a:off x="3243263" y="4792663"/>
            <a:ext cx="14541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1pPr>
            <a:lvl2pPr marL="51435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2pPr>
            <a:lvl3pPr marL="74295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3pPr>
            <a:lvl4pPr marL="102870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4pPr>
            <a:lvl5pPr marL="12573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5pPr>
            <a:lvl6pPr marL="2464559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12661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763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08865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6F634097-0B43-48FB-8CB9-75BCC7716B26}" type="datetime'C''o''''''o''p''e''''''''''rat''i''v''e'' ''''Ba''''nks'''">
              <a:rPr lang="en-US" altLang="en-US" sz="1400" smtClean="0">
                <a:sym typeface="HelveticaNeue LT 45 Light" panose="020B0404020002020204" pitchFamily="34" charset="0"/>
              </a:rPr>
              <a:pPr/>
              <a:t>Cooperative Banks</a:t>
            </a:fld>
            <a:endParaRPr lang="en-US" sz="1400" dirty="0">
              <a:sym typeface="HelveticaNeue LT 45 Light" panose="020B0404020002020204" pitchFamily="34" charset="0"/>
            </a:endParaRPr>
          </a:p>
        </p:txBody>
      </p:sp>
      <p:sp>
        <p:nvSpPr>
          <p:cNvPr id="141" name="Text Placeholder 2">
            <a:extLst>
              <a:ext uri="{FF2B5EF4-FFF2-40B4-BE49-F238E27FC236}">
                <a16:creationId xmlns:a16="http://schemas.microsoft.com/office/drawing/2014/main" id="{2C5FBEDE-BAEF-4AEA-945D-BAD4FD12A1A1}"/>
              </a:ext>
            </a:extLst>
          </p:cNvPr>
          <p:cNvSpPr>
            <a:spLocks noGrp="1"/>
          </p:cNvSpPr>
          <p:nvPr>
            <p:custDataLst>
              <p:tags r:id="rId17"/>
            </p:custDataLst>
          </p:nvPr>
        </p:nvSpPr>
        <p:spPr bwMode="auto">
          <a:xfrm>
            <a:off x="3243263" y="5184775"/>
            <a:ext cx="16827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1pPr>
            <a:lvl2pPr marL="51435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2pPr>
            <a:lvl3pPr marL="74295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3pPr>
            <a:lvl4pPr marL="102870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4pPr>
            <a:lvl5pPr marL="12573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5pPr>
            <a:lvl6pPr marL="2464559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12661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763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08865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8C4B7EE8-D8CD-4E7B-8085-9153A7793564}" type="datetime'Y''''''''et ''''to'''' d''''e''ci''d''e f''''inanci''e''r'''">
              <a:rPr lang="en-US" altLang="en-US" sz="1400" smtClean="0">
                <a:sym typeface="HelveticaNeue LT 45 Light" panose="020B0404020002020204" pitchFamily="34" charset="0"/>
              </a:rPr>
              <a:pPr/>
              <a:t>Yet to decide financier</a:t>
            </a:fld>
            <a:endParaRPr lang="en-US" sz="1400" dirty="0">
              <a:sym typeface="HelveticaNeue LT 45 Light" panose="020B0404020002020204" pitchFamily="34" charset="0"/>
            </a:endParaRPr>
          </a:p>
        </p:txBody>
      </p:sp>
      <p:sp>
        <p:nvSpPr>
          <p:cNvPr id="142" name="Text Placeholder 2">
            <a:extLst>
              <a:ext uri="{FF2B5EF4-FFF2-40B4-BE49-F238E27FC236}">
                <a16:creationId xmlns:a16="http://schemas.microsoft.com/office/drawing/2014/main" id="{1C68A9B8-12EF-4786-B7BC-56ADCE6F4468}"/>
              </a:ext>
            </a:extLst>
          </p:cNvPr>
          <p:cNvSpPr>
            <a:spLocks noGrp="1"/>
          </p:cNvSpPr>
          <p:nvPr>
            <p:custDataLst>
              <p:tags r:id="rId18"/>
            </p:custDataLst>
          </p:nvPr>
        </p:nvSpPr>
        <p:spPr bwMode="auto">
          <a:xfrm>
            <a:off x="3243263" y="5575300"/>
            <a:ext cx="40481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2286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1pPr>
            <a:lvl2pPr marL="51435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2pPr>
            <a:lvl3pPr marL="74295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3pPr>
            <a:lvl4pPr marL="102870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4pPr>
            <a:lvl5pPr marL="12573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5pPr>
            <a:lvl6pPr marL="2464559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12661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763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08865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76A98ED7-3FA5-415C-BFF1-EE8F6BBCD476}" type="datetime'''''''T''''''''''o''''''''''''''''''t''a''''''l'''''''''' '''">
              <a:rPr lang="en-US" altLang="en-US" sz="1400" smtClean="0">
                <a:sym typeface="HelveticaNeue LT 45 Light" panose="020B0404020002020204" pitchFamily="34" charset="0"/>
              </a:rPr>
              <a:pPr/>
              <a:t>Total </a:t>
            </a:fld>
            <a:endParaRPr lang="en-US" sz="1400" dirty="0">
              <a:sym typeface="HelveticaNeue LT 45 Light" panose="020B0404020002020204" pitchFamily="34" charset="0"/>
            </a:endParaRPr>
          </a:p>
        </p:txBody>
      </p:sp>
      <p:sp>
        <p:nvSpPr>
          <p:cNvPr id="143" name="Text Placeholder 2">
            <a:extLst>
              <a:ext uri="{FF2B5EF4-FFF2-40B4-BE49-F238E27FC236}">
                <a16:creationId xmlns:a16="http://schemas.microsoft.com/office/drawing/2014/main" id="{1FDF76D9-E9FF-4937-B8CB-E9A505E96218}"/>
              </a:ext>
            </a:extLst>
          </p:cNvPr>
          <p:cNvSpPr>
            <a:spLocks noGrp="1"/>
          </p:cNvSpPr>
          <p:nvPr>
            <p:custDataLst>
              <p:tags r:id="rId19"/>
            </p:custDataLst>
          </p:nvPr>
        </p:nvSpPr>
        <p:spPr bwMode="gray">
          <a:xfrm>
            <a:off x="5668963" y="3121025"/>
            <a:ext cx="3302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17463" tIns="0" rIns="17463" bIns="0" numCol="1" spcCol="0" rtlCol="0" anchor="ctr" anchorCtr="0">
            <a:noAutofit/>
          </a:bodyPr>
          <a:lstStyle>
            <a:lvl1pPr marL="2286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1pPr>
            <a:lvl2pPr marL="51435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2pPr>
            <a:lvl3pPr marL="74295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3pPr>
            <a:lvl4pPr marL="102870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4pPr>
            <a:lvl5pPr marL="12573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5pPr>
            <a:lvl6pPr marL="2464559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12661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763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08865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F6F450C7-AF2A-4D7A-8953-0488B4F7920F}" type="datetime'''''''''''''''''''''''1''''''''''''''5''''''''''''''''2'">
              <a:rPr lang="en-GB" altLang="en-US" sz="1400" smtClean="0"/>
              <a:pPr/>
              <a:t>152</a:t>
            </a:fld>
            <a:br>
              <a:rPr lang="en-GB" altLang="en-US" sz="1400" dirty="0">
                <a:sym typeface="HelveticaNeue LT 45 Light" panose="020B0404020002020204" pitchFamily="34" charset="0"/>
              </a:rPr>
            </a:br>
            <a:endParaRPr lang="en-GB" sz="1400" dirty="0">
              <a:sym typeface="HelveticaNeue LT 45 Light" panose="020B0404020002020204" pitchFamily="34" charset="0"/>
            </a:endParaRPr>
          </a:p>
        </p:txBody>
      </p:sp>
      <p:sp>
        <p:nvSpPr>
          <p:cNvPr id="144" name="Text Placeholder 2">
            <a:extLst>
              <a:ext uri="{FF2B5EF4-FFF2-40B4-BE49-F238E27FC236}">
                <a16:creationId xmlns:a16="http://schemas.microsoft.com/office/drawing/2014/main" id="{6171A20B-1D1F-4009-A9DB-B35387BCEB2F}"/>
              </a:ext>
            </a:extLst>
          </p:cNvPr>
          <p:cNvSpPr>
            <a:spLocks noGrp="1"/>
          </p:cNvSpPr>
          <p:nvPr>
            <p:custDataLst>
              <p:tags r:id="rId20"/>
            </p:custDataLst>
          </p:nvPr>
        </p:nvSpPr>
        <p:spPr bwMode="gray">
          <a:xfrm>
            <a:off x="8170863" y="5575300"/>
            <a:ext cx="47783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17463" tIns="0" rIns="17463" bIns="0" numCol="1" spcCol="0" rtlCol="0" anchor="ctr" anchorCtr="0">
            <a:noAutofit/>
          </a:bodyPr>
          <a:lstStyle>
            <a:lvl1pPr marL="2286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1pPr>
            <a:lvl2pPr marL="51435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2pPr>
            <a:lvl3pPr marL="74295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3pPr>
            <a:lvl4pPr marL="1028700" indent="-28575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4pPr>
            <a:lvl5pPr marL="1257300" indent="-228600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HelveticaNeue LT 45 Light" panose="020B0404020002020204" pitchFamily="34" charset="0"/>
                <a:ea typeface="+mn-ea"/>
                <a:cs typeface="+mn-cs"/>
              </a:defRPr>
            </a:lvl5pPr>
            <a:lvl6pPr marL="2464559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12661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60763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08865" indent="-224051" algn="l" defTabSz="89620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5428EF22-6706-4137-BA45-F38AC5AD3DC4}" type="datetime'''''''2'',''6''''''''''''''''''''''''6''''''''0'">
              <a:rPr lang="en-GB" altLang="en-US" sz="1400" smtClean="0"/>
              <a:pPr/>
              <a:t>2,660</a:t>
            </a:fld>
            <a:endParaRPr lang="en-GB" sz="1400" dirty="0">
              <a:sym typeface="HelveticaNeue LT 45 Light" panose="020B0404020002020204" pitchFamily="34" charset="0"/>
            </a:endParaRPr>
          </a:p>
        </p:txBody>
      </p: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7B271E1B-D0D8-4DCE-BE46-E8754FBBCD07}"/>
              </a:ext>
            </a:extLst>
          </p:cNvPr>
          <p:cNvGrpSpPr/>
          <p:nvPr/>
        </p:nvGrpSpPr>
        <p:grpSpPr>
          <a:xfrm>
            <a:off x="1282700" y="1377950"/>
            <a:ext cx="1757363" cy="4152997"/>
            <a:chOff x="914401" y="1196976"/>
            <a:chExt cx="2166937" cy="4529138"/>
          </a:xfrm>
        </p:grpSpPr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E359192A-ADCA-4459-996C-2F0C0E0C280A}"/>
                </a:ext>
              </a:extLst>
            </p:cNvPr>
            <p:cNvSpPr txBox="1"/>
            <p:nvPr/>
          </p:nvSpPr>
          <p:spPr>
            <a:xfrm>
              <a:off x="914401" y="1196976"/>
              <a:ext cx="1044575" cy="2265363"/>
            </a:xfrm>
            <a:prstGeom prst="rect">
              <a:avLst/>
            </a:prstGeom>
            <a:solidFill>
              <a:schemeClr val="accent4"/>
            </a:solidFill>
            <a:ln w="9525">
              <a:solidFill>
                <a:schemeClr val="bg1"/>
              </a:solidFill>
            </a:ln>
          </p:spPr>
          <p:txBody>
            <a:bodyPr vert="horz" wrap="square" lIns="72009" tIns="72009" rIns="72009" bIns="72009" rtlCol="0" anchor="ctr" anchorCtr="0">
              <a:noAutofit/>
            </a:bodyPr>
            <a:lstStyle>
              <a:lvl1pPr marL="228600" lvl="0" indent="-228600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600">
                  <a:latin typeface="HelveticaNeue LT 45 Light" panose="020B0404020002020204" pitchFamily="34" charset="0"/>
                </a:defRPr>
              </a:lvl1pPr>
              <a:lvl2pPr marL="514350" lvl="1" indent="-285750" defTabSz="896203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HelveticaNeue LT 45 Light" panose="020B0404020002020204" pitchFamily="34" charset="0"/>
                </a:defRPr>
              </a:lvl2pPr>
              <a:lvl3pPr marL="742950" lvl="2" indent="-228600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600">
                  <a:latin typeface="HelveticaNeue LT 45 Light" panose="020B0404020002020204" pitchFamily="34" charset="0"/>
                </a:defRPr>
              </a:lvl3pPr>
              <a:lvl4pPr marL="1028700" lvl="3" indent="-285750" defTabSz="896203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HelveticaNeue LT 45 Light" panose="020B0404020002020204" pitchFamily="34" charset="0"/>
                </a:defRPr>
              </a:lvl4pPr>
              <a:lvl5pPr marL="1257300" lvl="4" indent="-228600" defTabSz="896203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latin typeface="HelveticaNeue LT 45 Light" panose="020B0404020002020204" pitchFamily="34" charset="0"/>
                </a:defRPr>
              </a:lvl5pPr>
              <a:lvl6pPr marL="2464559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6pPr>
              <a:lvl7pPr marL="2912661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7pPr>
              <a:lvl8pPr marL="3360763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8pPr>
              <a:lvl9pPr marL="3808865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9pPr>
            </a:lstStyle>
            <a:p>
              <a:pPr marL="0" indent="0">
                <a:buNone/>
              </a:pPr>
              <a:r>
                <a:rPr lang="en-US" sz="1400" b="1" dirty="0">
                  <a:solidFill>
                    <a:schemeClr val="bg1"/>
                  </a:solidFill>
                </a:rPr>
                <a:t>Self funded</a:t>
              </a: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37D10170-157D-4EA2-812B-F73598D2B54F}"/>
                </a:ext>
              </a:extLst>
            </p:cNvPr>
            <p:cNvSpPr txBox="1"/>
            <p:nvPr/>
          </p:nvSpPr>
          <p:spPr>
            <a:xfrm>
              <a:off x="914401" y="3462339"/>
              <a:ext cx="1044575" cy="226377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</a:ln>
          </p:spPr>
          <p:txBody>
            <a:bodyPr vert="horz" wrap="square" lIns="72009" tIns="72009" rIns="72009" bIns="72009" rtlCol="0" anchor="ctr" anchorCtr="0">
              <a:noAutofit/>
            </a:bodyPr>
            <a:lstStyle>
              <a:lvl1pPr marL="228600" lvl="0" indent="-228600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600">
                  <a:latin typeface="HelveticaNeue LT 45 Light" panose="020B0404020002020204" pitchFamily="34" charset="0"/>
                </a:defRPr>
              </a:lvl1pPr>
              <a:lvl2pPr marL="514350" lvl="1" indent="-285750" defTabSz="896203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HelveticaNeue LT 45 Light" panose="020B0404020002020204" pitchFamily="34" charset="0"/>
                </a:defRPr>
              </a:lvl2pPr>
              <a:lvl3pPr marL="742950" lvl="2" indent="-228600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600">
                  <a:latin typeface="HelveticaNeue LT 45 Light" panose="020B0404020002020204" pitchFamily="34" charset="0"/>
                </a:defRPr>
              </a:lvl3pPr>
              <a:lvl4pPr marL="1028700" lvl="3" indent="-285750" defTabSz="896203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HelveticaNeue LT 45 Light" panose="020B0404020002020204" pitchFamily="34" charset="0"/>
                </a:defRPr>
              </a:lvl4pPr>
              <a:lvl5pPr marL="1257300" lvl="4" indent="-228600" defTabSz="896203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latin typeface="HelveticaNeue LT 45 Light" panose="020B0404020002020204" pitchFamily="34" charset="0"/>
                </a:defRPr>
              </a:lvl5pPr>
              <a:lvl6pPr marL="2464559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6pPr>
              <a:lvl7pPr marL="2912661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7pPr>
              <a:lvl8pPr marL="3360763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8pPr>
              <a:lvl9pPr marL="3808865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9pPr>
            </a:lstStyle>
            <a:p>
              <a:pPr marL="0" indent="0">
                <a:buNone/>
              </a:pPr>
              <a:r>
                <a:rPr lang="en-US" sz="1400" b="1" dirty="0">
                  <a:solidFill>
                    <a:schemeClr val="bg1"/>
                  </a:solidFill>
                </a:rPr>
                <a:t>Bank funded</a:t>
              </a:r>
            </a:p>
          </p:txBody>
        </p: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245BC0CA-A2A7-4C4A-9C92-94A641FD8FED}"/>
                </a:ext>
              </a:extLst>
            </p:cNvPr>
            <p:cNvGrpSpPr/>
            <p:nvPr/>
          </p:nvGrpSpPr>
          <p:grpSpPr>
            <a:xfrm>
              <a:off x="1987550" y="3462339"/>
              <a:ext cx="1093788" cy="2263775"/>
              <a:chOff x="1876425" y="3676650"/>
              <a:chExt cx="1173480" cy="2535238"/>
            </a:xfrm>
          </p:grpSpPr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43DC13F6-76FB-4F9F-B619-BE822B7E7DDC}"/>
                  </a:ext>
                </a:extLst>
              </p:cNvPr>
              <p:cNvSpPr txBox="1"/>
              <p:nvPr/>
            </p:nvSpPr>
            <p:spPr>
              <a:xfrm>
                <a:off x="1876425" y="3676650"/>
                <a:ext cx="66675" cy="25352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</a:ln>
            </p:spPr>
            <p:txBody>
              <a:bodyPr vert="horz" wrap="square" lIns="72009" tIns="72009" rIns="72009" bIns="72009" rtlCol="0" anchor="ctr" anchorCtr="0">
                <a:noAutofit/>
              </a:bodyPr>
              <a:lstStyle>
                <a:lvl1pPr marL="228600" lvl="0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1pPr>
                <a:lvl2pPr marL="514350" lvl="1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2pPr>
                <a:lvl3pPr marL="742950" lvl="2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3pPr>
                <a:lvl4pPr marL="1028700" lvl="3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4pPr>
                <a:lvl5pPr marL="1257300" lvl="4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latin typeface="HelveticaNeue LT 45 Light" panose="020B0404020002020204" pitchFamily="34" charset="0"/>
                  </a:defRPr>
                </a:lvl5pPr>
                <a:lvl6pPr marL="2464559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6pPr>
                <a:lvl7pPr marL="2912661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7pPr>
                <a:lvl8pPr marL="3360763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8pPr>
                <a:lvl9pPr marL="3808865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9pPr>
              </a:lstStyle>
              <a:p>
                <a:pPr marL="0" indent="0">
                  <a:buNone/>
                </a:pP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6046D796-7D56-404C-B1D8-A01A6E4A94BD}"/>
                  </a:ext>
                </a:extLst>
              </p:cNvPr>
              <p:cNvSpPr txBox="1"/>
              <p:nvPr/>
            </p:nvSpPr>
            <p:spPr>
              <a:xfrm>
                <a:off x="1961564" y="3676650"/>
                <a:ext cx="66675" cy="25352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</a:ln>
            </p:spPr>
            <p:txBody>
              <a:bodyPr vert="horz" wrap="square" lIns="72009" tIns="72009" rIns="72009" bIns="72009" rtlCol="0" anchor="ctr" anchorCtr="0">
                <a:noAutofit/>
              </a:bodyPr>
              <a:lstStyle>
                <a:lvl1pPr marL="228600" lvl="0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1pPr>
                <a:lvl2pPr marL="514350" lvl="1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2pPr>
                <a:lvl3pPr marL="742950" lvl="2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3pPr>
                <a:lvl4pPr marL="1028700" lvl="3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4pPr>
                <a:lvl5pPr marL="1257300" lvl="4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latin typeface="HelveticaNeue LT 45 Light" panose="020B0404020002020204" pitchFamily="34" charset="0"/>
                  </a:defRPr>
                </a:lvl5pPr>
                <a:lvl6pPr marL="2464559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6pPr>
                <a:lvl7pPr marL="2912661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7pPr>
                <a:lvl8pPr marL="3360763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8pPr>
                <a:lvl9pPr marL="3808865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9pPr>
              </a:lstStyle>
              <a:p>
                <a:pPr marL="0" indent="0">
                  <a:buNone/>
                </a:pP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848C52DD-0028-4CC5-84A0-E0204F074D76}"/>
                  </a:ext>
                </a:extLst>
              </p:cNvPr>
              <p:cNvSpPr txBox="1"/>
              <p:nvPr/>
            </p:nvSpPr>
            <p:spPr>
              <a:xfrm>
                <a:off x="2046703" y="3676650"/>
                <a:ext cx="66675" cy="25352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</a:ln>
            </p:spPr>
            <p:txBody>
              <a:bodyPr vert="horz" wrap="square" lIns="72009" tIns="72009" rIns="72009" bIns="72009" rtlCol="0" anchor="ctr" anchorCtr="0">
                <a:noAutofit/>
              </a:bodyPr>
              <a:lstStyle>
                <a:lvl1pPr marL="228600" lvl="0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1pPr>
                <a:lvl2pPr marL="514350" lvl="1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2pPr>
                <a:lvl3pPr marL="742950" lvl="2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3pPr>
                <a:lvl4pPr marL="1028700" lvl="3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4pPr>
                <a:lvl5pPr marL="1257300" lvl="4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latin typeface="HelveticaNeue LT 45 Light" panose="020B0404020002020204" pitchFamily="34" charset="0"/>
                  </a:defRPr>
                </a:lvl5pPr>
                <a:lvl6pPr marL="2464559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6pPr>
                <a:lvl7pPr marL="2912661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7pPr>
                <a:lvl8pPr marL="3360763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8pPr>
                <a:lvl9pPr marL="3808865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9pPr>
              </a:lstStyle>
              <a:p>
                <a:pPr marL="0" indent="0">
                  <a:buNone/>
                </a:pP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773AACF2-78A1-4CFE-BCF1-7A8346365301}"/>
                  </a:ext>
                </a:extLst>
              </p:cNvPr>
              <p:cNvSpPr txBox="1"/>
              <p:nvPr/>
            </p:nvSpPr>
            <p:spPr>
              <a:xfrm>
                <a:off x="2131842" y="3676650"/>
                <a:ext cx="66675" cy="25352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</a:ln>
            </p:spPr>
            <p:txBody>
              <a:bodyPr vert="horz" wrap="square" lIns="72009" tIns="72009" rIns="72009" bIns="72009" rtlCol="0" anchor="ctr" anchorCtr="0">
                <a:noAutofit/>
              </a:bodyPr>
              <a:lstStyle>
                <a:lvl1pPr marL="228600" lvl="0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1pPr>
                <a:lvl2pPr marL="514350" lvl="1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2pPr>
                <a:lvl3pPr marL="742950" lvl="2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3pPr>
                <a:lvl4pPr marL="1028700" lvl="3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4pPr>
                <a:lvl5pPr marL="1257300" lvl="4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latin typeface="HelveticaNeue LT 45 Light" panose="020B0404020002020204" pitchFamily="34" charset="0"/>
                  </a:defRPr>
                </a:lvl5pPr>
                <a:lvl6pPr marL="2464559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6pPr>
                <a:lvl7pPr marL="2912661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7pPr>
                <a:lvl8pPr marL="3360763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8pPr>
                <a:lvl9pPr marL="3808865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9pPr>
              </a:lstStyle>
              <a:p>
                <a:pPr marL="0" indent="0">
                  <a:buNone/>
                </a:pP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id="{1250BB0F-1105-4663-BE98-0F39F93ED259}"/>
                  </a:ext>
                </a:extLst>
              </p:cNvPr>
              <p:cNvSpPr txBox="1"/>
              <p:nvPr/>
            </p:nvSpPr>
            <p:spPr>
              <a:xfrm>
                <a:off x="2216981" y="3676650"/>
                <a:ext cx="66675" cy="25352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</a:ln>
            </p:spPr>
            <p:txBody>
              <a:bodyPr vert="horz" wrap="square" lIns="72009" tIns="72009" rIns="72009" bIns="72009" rtlCol="0" anchor="ctr" anchorCtr="0">
                <a:noAutofit/>
              </a:bodyPr>
              <a:lstStyle>
                <a:lvl1pPr marL="228600" lvl="0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1pPr>
                <a:lvl2pPr marL="514350" lvl="1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2pPr>
                <a:lvl3pPr marL="742950" lvl="2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3pPr>
                <a:lvl4pPr marL="1028700" lvl="3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4pPr>
                <a:lvl5pPr marL="1257300" lvl="4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latin typeface="HelveticaNeue LT 45 Light" panose="020B0404020002020204" pitchFamily="34" charset="0"/>
                  </a:defRPr>
                </a:lvl5pPr>
                <a:lvl6pPr marL="2464559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6pPr>
                <a:lvl7pPr marL="2912661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7pPr>
                <a:lvl8pPr marL="3360763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8pPr>
                <a:lvl9pPr marL="3808865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9pPr>
              </a:lstStyle>
              <a:p>
                <a:pPr marL="0" indent="0">
                  <a:buNone/>
                </a:pP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id="{1A65B97B-E613-45F2-804F-2F5F486341DD}"/>
                  </a:ext>
                </a:extLst>
              </p:cNvPr>
              <p:cNvSpPr txBox="1"/>
              <p:nvPr/>
            </p:nvSpPr>
            <p:spPr>
              <a:xfrm>
                <a:off x="2302120" y="3676650"/>
                <a:ext cx="66675" cy="25352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</a:ln>
            </p:spPr>
            <p:txBody>
              <a:bodyPr vert="horz" wrap="square" lIns="72009" tIns="72009" rIns="72009" bIns="72009" rtlCol="0" anchor="ctr" anchorCtr="0">
                <a:noAutofit/>
              </a:bodyPr>
              <a:lstStyle>
                <a:lvl1pPr marL="228600" lvl="0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1pPr>
                <a:lvl2pPr marL="514350" lvl="1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2pPr>
                <a:lvl3pPr marL="742950" lvl="2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3pPr>
                <a:lvl4pPr marL="1028700" lvl="3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4pPr>
                <a:lvl5pPr marL="1257300" lvl="4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latin typeface="HelveticaNeue LT 45 Light" panose="020B0404020002020204" pitchFamily="34" charset="0"/>
                  </a:defRPr>
                </a:lvl5pPr>
                <a:lvl6pPr marL="2464559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6pPr>
                <a:lvl7pPr marL="2912661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7pPr>
                <a:lvl8pPr marL="3360763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8pPr>
                <a:lvl9pPr marL="3808865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9pPr>
              </a:lstStyle>
              <a:p>
                <a:pPr marL="0" indent="0">
                  <a:buNone/>
                </a:pP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CD272F69-A2E7-478D-B063-E94525F0A0D5}"/>
                  </a:ext>
                </a:extLst>
              </p:cNvPr>
              <p:cNvSpPr txBox="1"/>
              <p:nvPr/>
            </p:nvSpPr>
            <p:spPr>
              <a:xfrm>
                <a:off x="2387259" y="3676650"/>
                <a:ext cx="66675" cy="25352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</a:ln>
            </p:spPr>
            <p:txBody>
              <a:bodyPr vert="horz" wrap="square" lIns="72009" tIns="72009" rIns="72009" bIns="72009" rtlCol="0" anchor="ctr" anchorCtr="0">
                <a:noAutofit/>
              </a:bodyPr>
              <a:lstStyle>
                <a:lvl1pPr marL="228600" lvl="0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1pPr>
                <a:lvl2pPr marL="514350" lvl="1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2pPr>
                <a:lvl3pPr marL="742950" lvl="2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3pPr>
                <a:lvl4pPr marL="1028700" lvl="3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4pPr>
                <a:lvl5pPr marL="1257300" lvl="4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latin typeface="HelveticaNeue LT 45 Light" panose="020B0404020002020204" pitchFamily="34" charset="0"/>
                  </a:defRPr>
                </a:lvl5pPr>
                <a:lvl6pPr marL="2464559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6pPr>
                <a:lvl7pPr marL="2912661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7pPr>
                <a:lvl8pPr marL="3360763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8pPr>
                <a:lvl9pPr marL="3808865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9pPr>
              </a:lstStyle>
              <a:p>
                <a:pPr marL="0" indent="0">
                  <a:buNone/>
                </a:pP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712DCD2D-3B30-4FFD-AA2A-7EDFF9777341}"/>
                  </a:ext>
                </a:extLst>
              </p:cNvPr>
              <p:cNvSpPr txBox="1"/>
              <p:nvPr/>
            </p:nvSpPr>
            <p:spPr>
              <a:xfrm>
                <a:off x="2472398" y="3676650"/>
                <a:ext cx="66675" cy="25352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</a:ln>
            </p:spPr>
            <p:txBody>
              <a:bodyPr vert="horz" wrap="square" lIns="72009" tIns="72009" rIns="72009" bIns="72009" rtlCol="0" anchor="ctr" anchorCtr="0">
                <a:noAutofit/>
              </a:bodyPr>
              <a:lstStyle>
                <a:lvl1pPr marL="228600" lvl="0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1pPr>
                <a:lvl2pPr marL="514350" lvl="1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2pPr>
                <a:lvl3pPr marL="742950" lvl="2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3pPr>
                <a:lvl4pPr marL="1028700" lvl="3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4pPr>
                <a:lvl5pPr marL="1257300" lvl="4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latin typeface="HelveticaNeue LT 45 Light" panose="020B0404020002020204" pitchFamily="34" charset="0"/>
                  </a:defRPr>
                </a:lvl5pPr>
                <a:lvl6pPr marL="2464559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6pPr>
                <a:lvl7pPr marL="2912661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7pPr>
                <a:lvl8pPr marL="3360763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8pPr>
                <a:lvl9pPr marL="3808865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9pPr>
              </a:lstStyle>
              <a:p>
                <a:pPr marL="0" indent="0">
                  <a:buNone/>
                </a:pP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81EBA83A-DDD3-46E1-BC02-EC197837FD43}"/>
                  </a:ext>
                </a:extLst>
              </p:cNvPr>
              <p:cNvSpPr txBox="1"/>
              <p:nvPr/>
            </p:nvSpPr>
            <p:spPr>
              <a:xfrm>
                <a:off x="2557537" y="3676650"/>
                <a:ext cx="66675" cy="25352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</a:ln>
            </p:spPr>
            <p:txBody>
              <a:bodyPr vert="horz" wrap="square" lIns="72009" tIns="72009" rIns="72009" bIns="72009" rtlCol="0" anchor="ctr" anchorCtr="0">
                <a:noAutofit/>
              </a:bodyPr>
              <a:lstStyle>
                <a:lvl1pPr marL="228600" lvl="0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1pPr>
                <a:lvl2pPr marL="514350" lvl="1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2pPr>
                <a:lvl3pPr marL="742950" lvl="2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3pPr>
                <a:lvl4pPr marL="1028700" lvl="3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4pPr>
                <a:lvl5pPr marL="1257300" lvl="4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latin typeface="HelveticaNeue LT 45 Light" panose="020B0404020002020204" pitchFamily="34" charset="0"/>
                  </a:defRPr>
                </a:lvl5pPr>
                <a:lvl6pPr marL="2464559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6pPr>
                <a:lvl7pPr marL="2912661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7pPr>
                <a:lvl8pPr marL="3360763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8pPr>
                <a:lvl9pPr marL="3808865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9pPr>
              </a:lstStyle>
              <a:p>
                <a:pPr marL="0" indent="0">
                  <a:buNone/>
                </a:pP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948DC8A7-97ED-4DD1-A27C-98BD1046CFE8}"/>
                  </a:ext>
                </a:extLst>
              </p:cNvPr>
              <p:cNvSpPr txBox="1"/>
              <p:nvPr/>
            </p:nvSpPr>
            <p:spPr>
              <a:xfrm>
                <a:off x="2642676" y="3676650"/>
                <a:ext cx="66675" cy="25352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</a:ln>
            </p:spPr>
            <p:txBody>
              <a:bodyPr vert="horz" wrap="square" lIns="72009" tIns="72009" rIns="72009" bIns="72009" rtlCol="0" anchor="ctr" anchorCtr="0">
                <a:noAutofit/>
              </a:bodyPr>
              <a:lstStyle>
                <a:lvl1pPr marL="228600" lvl="0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1pPr>
                <a:lvl2pPr marL="514350" lvl="1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2pPr>
                <a:lvl3pPr marL="742950" lvl="2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3pPr>
                <a:lvl4pPr marL="1028700" lvl="3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4pPr>
                <a:lvl5pPr marL="1257300" lvl="4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latin typeface="HelveticaNeue LT 45 Light" panose="020B0404020002020204" pitchFamily="34" charset="0"/>
                  </a:defRPr>
                </a:lvl5pPr>
                <a:lvl6pPr marL="2464559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6pPr>
                <a:lvl7pPr marL="2912661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7pPr>
                <a:lvl8pPr marL="3360763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8pPr>
                <a:lvl9pPr marL="3808865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9pPr>
              </a:lstStyle>
              <a:p>
                <a:pPr marL="0" indent="0">
                  <a:buNone/>
                </a:pP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id="{1EB26BE2-C2D1-49A4-8C17-170CF5639BE5}"/>
                  </a:ext>
                </a:extLst>
              </p:cNvPr>
              <p:cNvSpPr txBox="1"/>
              <p:nvPr/>
            </p:nvSpPr>
            <p:spPr>
              <a:xfrm>
                <a:off x="2727815" y="3676650"/>
                <a:ext cx="66675" cy="25352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</a:ln>
            </p:spPr>
            <p:txBody>
              <a:bodyPr vert="horz" wrap="square" lIns="72009" tIns="72009" rIns="72009" bIns="72009" rtlCol="0" anchor="ctr" anchorCtr="0">
                <a:noAutofit/>
              </a:bodyPr>
              <a:lstStyle>
                <a:lvl1pPr marL="228600" lvl="0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1pPr>
                <a:lvl2pPr marL="514350" lvl="1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2pPr>
                <a:lvl3pPr marL="742950" lvl="2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3pPr>
                <a:lvl4pPr marL="1028700" lvl="3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4pPr>
                <a:lvl5pPr marL="1257300" lvl="4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latin typeface="HelveticaNeue LT 45 Light" panose="020B0404020002020204" pitchFamily="34" charset="0"/>
                  </a:defRPr>
                </a:lvl5pPr>
                <a:lvl6pPr marL="2464559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6pPr>
                <a:lvl7pPr marL="2912661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7pPr>
                <a:lvl8pPr marL="3360763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8pPr>
                <a:lvl9pPr marL="3808865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9pPr>
              </a:lstStyle>
              <a:p>
                <a:pPr marL="0" indent="0">
                  <a:buNone/>
                </a:pP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29926A3D-0192-4626-A528-10D5EC01AA3E}"/>
                  </a:ext>
                </a:extLst>
              </p:cNvPr>
              <p:cNvSpPr txBox="1"/>
              <p:nvPr/>
            </p:nvSpPr>
            <p:spPr>
              <a:xfrm>
                <a:off x="2812954" y="3676650"/>
                <a:ext cx="66675" cy="25352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</a:ln>
            </p:spPr>
            <p:txBody>
              <a:bodyPr vert="horz" wrap="square" lIns="72009" tIns="72009" rIns="72009" bIns="72009" rtlCol="0" anchor="ctr" anchorCtr="0">
                <a:noAutofit/>
              </a:bodyPr>
              <a:lstStyle>
                <a:lvl1pPr marL="228600" lvl="0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1pPr>
                <a:lvl2pPr marL="514350" lvl="1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2pPr>
                <a:lvl3pPr marL="742950" lvl="2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3pPr>
                <a:lvl4pPr marL="1028700" lvl="3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4pPr>
                <a:lvl5pPr marL="1257300" lvl="4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latin typeface="HelveticaNeue LT 45 Light" panose="020B0404020002020204" pitchFamily="34" charset="0"/>
                  </a:defRPr>
                </a:lvl5pPr>
                <a:lvl6pPr marL="2464559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6pPr>
                <a:lvl7pPr marL="2912661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7pPr>
                <a:lvl8pPr marL="3360763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8pPr>
                <a:lvl9pPr marL="3808865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9pPr>
              </a:lstStyle>
              <a:p>
                <a:pPr marL="0" indent="0">
                  <a:buNone/>
                </a:pP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61" name="TextBox 160">
                <a:extLst>
                  <a:ext uri="{FF2B5EF4-FFF2-40B4-BE49-F238E27FC236}">
                    <a16:creationId xmlns:a16="http://schemas.microsoft.com/office/drawing/2014/main" id="{E73EEA62-D838-4AFD-B6C2-958E7DDE886B}"/>
                  </a:ext>
                </a:extLst>
              </p:cNvPr>
              <p:cNvSpPr txBox="1"/>
              <p:nvPr/>
            </p:nvSpPr>
            <p:spPr>
              <a:xfrm>
                <a:off x="2898093" y="3676650"/>
                <a:ext cx="66675" cy="25352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</a:ln>
            </p:spPr>
            <p:txBody>
              <a:bodyPr vert="horz" wrap="square" lIns="72009" tIns="72009" rIns="72009" bIns="72009" rtlCol="0" anchor="ctr" anchorCtr="0">
                <a:noAutofit/>
              </a:bodyPr>
              <a:lstStyle>
                <a:lvl1pPr marL="228600" lvl="0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1pPr>
                <a:lvl2pPr marL="514350" lvl="1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2pPr>
                <a:lvl3pPr marL="742950" lvl="2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3pPr>
                <a:lvl4pPr marL="1028700" lvl="3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4pPr>
                <a:lvl5pPr marL="1257300" lvl="4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latin typeface="HelveticaNeue LT 45 Light" panose="020B0404020002020204" pitchFamily="34" charset="0"/>
                  </a:defRPr>
                </a:lvl5pPr>
                <a:lvl6pPr marL="2464559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6pPr>
                <a:lvl7pPr marL="2912661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7pPr>
                <a:lvl8pPr marL="3360763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8pPr>
                <a:lvl9pPr marL="3808865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9pPr>
              </a:lstStyle>
              <a:p>
                <a:pPr marL="0" indent="0">
                  <a:buNone/>
                </a:pP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BA615AD5-CC08-4F50-907D-B53043157062}"/>
                  </a:ext>
                </a:extLst>
              </p:cNvPr>
              <p:cNvSpPr txBox="1"/>
              <p:nvPr/>
            </p:nvSpPr>
            <p:spPr>
              <a:xfrm>
                <a:off x="2983230" y="3676650"/>
                <a:ext cx="66675" cy="25352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</a:ln>
            </p:spPr>
            <p:txBody>
              <a:bodyPr vert="horz" wrap="square" lIns="72009" tIns="72009" rIns="72009" bIns="72009" rtlCol="0" anchor="ctr" anchorCtr="0">
                <a:noAutofit/>
              </a:bodyPr>
              <a:lstStyle>
                <a:lvl1pPr marL="228600" lvl="0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1pPr>
                <a:lvl2pPr marL="514350" lvl="1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2pPr>
                <a:lvl3pPr marL="742950" lvl="2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latin typeface="HelveticaNeue LT 45 Light" panose="020B0404020002020204" pitchFamily="34" charset="0"/>
                  </a:defRPr>
                </a:lvl3pPr>
                <a:lvl4pPr marL="1028700" lvl="3" indent="-285750" defTabSz="896203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latin typeface="HelveticaNeue LT 45 Light" panose="020B0404020002020204" pitchFamily="34" charset="0"/>
                  </a:defRPr>
                </a:lvl4pPr>
                <a:lvl5pPr marL="1257300" lvl="4" indent="-228600" defTabSz="896203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latin typeface="HelveticaNeue LT 45 Light" panose="020B0404020002020204" pitchFamily="34" charset="0"/>
                  </a:defRPr>
                </a:lvl5pPr>
                <a:lvl6pPr marL="2464559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6pPr>
                <a:lvl7pPr marL="2912661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7pPr>
                <a:lvl8pPr marL="3360763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8pPr>
                <a:lvl9pPr marL="3808865" indent="-224051" defTabSz="896203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960"/>
                </a:lvl9pPr>
              </a:lstStyle>
              <a:p>
                <a:pPr marL="0" indent="0">
                  <a:buNone/>
                </a:pPr>
                <a:endParaRPr lang="en-US" sz="14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163" name="TextBox 162">
            <a:extLst>
              <a:ext uri="{FF2B5EF4-FFF2-40B4-BE49-F238E27FC236}">
                <a16:creationId xmlns:a16="http://schemas.microsoft.com/office/drawing/2014/main" id="{E98B6868-A798-4728-964C-86F139C5FF16}"/>
              </a:ext>
            </a:extLst>
          </p:cNvPr>
          <p:cNvSpPr txBox="1">
            <a:spLocks/>
          </p:cNvSpPr>
          <p:nvPr/>
        </p:nvSpPr>
        <p:spPr>
          <a:xfrm>
            <a:off x="617538" y="2264112"/>
            <a:ext cx="557213" cy="285010"/>
          </a:xfrm>
          <a:prstGeom prst="ellipse">
            <a:avLst/>
          </a:prstGeom>
          <a:solidFill>
            <a:srgbClr val="AAAAAA"/>
          </a:solidFill>
          <a:ln w="9525">
            <a:solidFill>
              <a:schemeClr val="bg1"/>
            </a:solidFill>
          </a:ln>
        </p:spPr>
        <p:txBody>
          <a:bodyPr vert="horz" wrap="none" lIns="72009" tIns="72009" rIns="72009" bIns="72009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 algn="ctr">
              <a:buClr>
                <a:schemeClr val="tx2"/>
              </a:buClr>
              <a:buNone/>
            </a:pPr>
            <a:r>
              <a:rPr lang="en-US" sz="1400" dirty="0">
                <a:solidFill>
                  <a:schemeClr val="bg1"/>
                </a:solidFill>
              </a:rPr>
              <a:t>45%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C2C00400-3F95-4F3F-8ABA-C39BC87529E9}"/>
              </a:ext>
            </a:extLst>
          </p:cNvPr>
          <p:cNvSpPr txBox="1">
            <a:spLocks/>
          </p:cNvSpPr>
          <p:nvPr/>
        </p:nvSpPr>
        <p:spPr>
          <a:xfrm>
            <a:off x="617538" y="4353744"/>
            <a:ext cx="557213" cy="285010"/>
          </a:xfrm>
          <a:prstGeom prst="ellipse">
            <a:avLst/>
          </a:prstGeom>
          <a:solidFill>
            <a:srgbClr val="3396CE"/>
          </a:solidFill>
          <a:ln w="9525">
            <a:solidFill>
              <a:schemeClr val="bg1"/>
            </a:solidFill>
          </a:ln>
        </p:spPr>
        <p:txBody>
          <a:bodyPr vert="horz" wrap="none" lIns="72009" tIns="72009" rIns="72009" bIns="72009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 algn="ctr">
              <a:buClr>
                <a:schemeClr val="tx2"/>
              </a:buClr>
              <a:buNone/>
            </a:pPr>
            <a:r>
              <a:rPr lang="en-US" sz="1400" dirty="0">
                <a:solidFill>
                  <a:schemeClr val="bg1"/>
                </a:solidFill>
              </a:rPr>
              <a:t>55</a:t>
            </a:r>
            <a:r>
              <a:rPr lang="en-US" sz="1400" baseline="30000" dirty="0">
                <a:solidFill>
                  <a:schemeClr val="bg1"/>
                </a:solidFill>
              </a:rPr>
              <a:t>4</a:t>
            </a:r>
            <a:r>
              <a:rPr lang="en-US" sz="1400" dirty="0">
                <a:solidFill>
                  <a:schemeClr val="bg1"/>
                </a:solidFill>
              </a:rPr>
              <a:t>% </a:t>
            </a:r>
          </a:p>
        </p:txBody>
      </p:sp>
      <p:cxnSp>
        <p:nvCxnSpPr>
          <p:cNvPr id="165" name="Straight Arrow Connector 164">
            <a:extLst>
              <a:ext uri="{FF2B5EF4-FFF2-40B4-BE49-F238E27FC236}">
                <a16:creationId xmlns:a16="http://schemas.microsoft.com/office/drawing/2014/main" id="{E7A70A6F-06D2-44CF-86A5-63E4CEFDA1BD}"/>
              </a:ext>
            </a:extLst>
          </p:cNvPr>
          <p:cNvCxnSpPr>
            <a:cxnSpLocks/>
          </p:cNvCxnSpPr>
          <p:nvPr/>
        </p:nvCxnSpPr>
        <p:spPr>
          <a:xfrm flipH="1">
            <a:off x="3040063" y="1058206"/>
            <a:ext cx="11113" cy="4889582"/>
          </a:xfrm>
          <a:prstGeom prst="straightConnector1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A83D2BED-207A-42B2-82E3-A72F97D368BD}"/>
              </a:ext>
            </a:extLst>
          </p:cNvPr>
          <p:cNvGrpSpPr/>
          <p:nvPr/>
        </p:nvGrpSpPr>
        <p:grpSpPr>
          <a:xfrm>
            <a:off x="3189288" y="1072809"/>
            <a:ext cx="5467032" cy="449097"/>
            <a:chOff x="3104698" y="1072809"/>
            <a:chExt cx="4998997" cy="449097"/>
          </a:xfrm>
        </p:grpSpPr>
        <p:sp>
          <p:nvSpPr>
            <p:cNvPr id="167" name="!ObjectA-00709">
              <a:extLst>
                <a:ext uri="{FF2B5EF4-FFF2-40B4-BE49-F238E27FC236}">
                  <a16:creationId xmlns:a16="http://schemas.microsoft.com/office/drawing/2014/main" id="{9F52DB0F-54D5-4011-BCBD-A496DD1CC6B2}"/>
                </a:ext>
              </a:extLst>
            </p:cNvPr>
            <p:cNvSpPr txBox="1"/>
            <p:nvPr/>
          </p:nvSpPr>
          <p:spPr>
            <a:xfrm>
              <a:off x="3104698" y="1072809"/>
              <a:ext cx="4998997" cy="449097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rgbClr r="0" g="0" b="0"/>
                  </a:solidFill>
                </a14:hiddenFill>
              </a:ext>
            </a:extLst>
          </p:spPr>
          <p:txBody>
            <a:bodyPr vert="horz" wrap="square" lIns="0" tIns="0" rIns="0" bIns="18034" rtlCol="0" anchor="b" anchorCtr="0">
              <a:spAutoFit/>
            </a:bodyPr>
            <a:lstStyle>
              <a:lvl1pPr marL="228600" lvl="0" indent="-228600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600">
                  <a:latin typeface="HelveticaNeue LT 45 Light" panose="020B0404020002020204" pitchFamily="34" charset="0"/>
                </a:defRPr>
              </a:lvl1pPr>
              <a:lvl2pPr marL="514350" lvl="1" indent="-285750" defTabSz="896203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HelveticaNeue LT 45 Light" panose="020B0404020002020204" pitchFamily="34" charset="0"/>
                </a:defRPr>
              </a:lvl2pPr>
              <a:lvl3pPr marL="742950" lvl="2" indent="-228600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600">
                  <a:latin typeface="HelveticaNeue LT 45 Light" panose="020B0404020002020204" pitchFamily="34" charset="0"/>
                </a:defRPr>
              </a:lvl3pPr>
              <a:lvl4pPr marL="1028700" lvl="3" indent="-285750" defTabSz="896203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HelveticaNeue LT 45 Light" panose="020B0404020002020204" pitchFamily="34" charset="0"/>
                </a:defRPr>
              </a:lvl4pPr>
              <a:lvl5pPr marL="1257300" lvl="4" indent="-228600" defTabSz="896203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latin typeface="HelveticaNeue LT 45 Light" panose="020B0404020002020204" pitchFamily="34" charset="0"/>
                </a:defRPr>
              </a:lvl5pPr>
              <a:lvl6pPr marL="2464559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6pPr>
              <a:lvl7pPr marL="2912661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7pPr>
              <a:lvl8pPr marL="3360763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8pPr>
              <a:lvl9pPr marL="3808865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9pPr>
            </a:lstStyle>
            <a:p>
              <a:pPr marL="0" indent="0">
                <a:buNone/>
              </a:pPr>
              <a:r>
                <a:rPr lang="en-GB" sz="1400" b="1" dirty="0">
                  <a:solidFill>
                    <a:schemeClr val="accent1"/>
                  </a:solidFill>
                </a:rPr>
                <a:t>Value of homes financed by different institutions </a:t>
              </a:r>
              <a:br>
                <a:rPr lang="en-GB" sz="1400" b="1" dirty="0">
                  <a:solidFill>
                    <a:schemeClr val="accent1"/>
                  </a:solidFill>
                </a:rPr>
              </a:br>
              <a:r>
                <a:rPr lang="en-GB" sz="1400" dirty="0">
                  <a:solidFill>
                    <a:schemeClr val="bg1">
                      <a:lumMod val="50000"/>
                    </a:schemeClr>
                  </a:solidFill>
                </a:rPr>
                <a:t>(INR crores)</a:t>
              </a:r>
              <a:r>
                <a:rPr lang="en-GB" sz="1400" baseline="30000" dirty="0">
                  <a:solidFill>
                    <a:schemeClr val="bg1">
                      <a:lumMod val="50000"/>
                    </a:schemeClr>
                  </a:solidFill>
                </a:rPr>
                <a:t>1</a:t>
              </a:r>
              <a:r>
                <a:rPr lang="en-GB" sz="1400" dirty="0">
                  <a:solidFill>
                    <a:schemeClr val="bg1">
                      <a:lumMod val="50000"/>
                    </a:schemeClr>
                  </a:solidFill>
                </a:rPr>
                <a:t> </a:t>
              </a:r>
            </a:p>
          </p:txBody>
        </p:sp>
        <p:cxnSp>
          <p:nvCxnSpPr>
            <p:cNvPr id="168" name="Straight Arrow Connector 167">
              <a:extLst>
                <a:ext uri="{FF2B5EF4-FFF2-40B4-BE49-F238E27FC236}">
                  <a16:creationId xmlns:a16="http://schemas.microsoft.com/office/drawing/2014/main" id="{D095E045-B593-451D-B39B-59D7635EA377}"/>
                </a:ext>
              </a:extLst>
            </p:cNvPr>
            <p:cNvCxnSpPr>
              <a:cxnSpLocks/>
              <a:stCxn id="167" idx="4"/>
              <a:endCxn id="167" idx="6"/>
            </p:cNvCxnSpPr>
            <p:nvPr/>
          </p:nvCxnSpPr>
          <p:spPr>
            <a:xfrm>
              <a:off x="3104698" y="1521906"/>
              <a:ext cx="4998997" cy="0"/>
            </a:xfrm>
            <a:prstGeom prst="straightConnector1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C43F163B-448D-4F97-90D1-2638ED58AAB3}"/>
              </a:ext>
            </a:extLst>
          </p:cNvPr>
          <p:cNvGrpSpPr/>
          <p:nvPr/>
        </p:nvGrpSpPr>
        <p:grpSpPr>
          <a:xfrm>
            <a:off x="8743950" y="1269521"/>
            <a:ext cx="1044575" cy="233654"/>
            <a:chOff x="8320341" y="1269521"/>
            <a:chExt cx="1756206" cy="233654"/>
          </a:xfrm>
        </p:grpSpPr>
        <p:sp>
          <p:nvSpPr>
            <p:cNvPr id="170" name="!ObjectA-00709">
              <a:extLst>
                <a:ext uri="{FF2B5EF4-FFF2-40B4-BE49-F238E27FC236}">
                  <a16:creationId xmlns:a16="http://schemas.microsoft.com/office/drawing/2014/main" id="{E56EBA2A-46C2-4B46-8BF1-B06454BCCCF2}"/>
                </a:ext>
              </a:extLst>
            </p:cNvPr>
            <p:cNvSpPr txBox="1"/>
            <p:nvPr/>
          </p:nvSpPr>
          <p:spPr>
            <a:xfrm>
              <a:off x="8320341" y="1269521"/>
              <a:ext cx="1756206" cy="233654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rgbClr r="0" g="0" b="0"/>
                  </a:solidFill>
                </a14:hiddenFill>
              </a:ext>
            </a:extLst>
          </p:spPr>
          <p:txBody>
            <a:bodyPr vert="horz" wrap="square" lIns="0" tIns="0" rIns="0" bIns="18034" rtlCol="0" anchor="b" anchorCtr="0">
              <a:spAutoFit/>
            </a:bodyPr>
            <a:lstStyle>
              <a:lvl1pPr marL="228600" lvl="0" indent="-228600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600">
                  <a:latin typeface="HelveticaNeue LT 45 Light" panose="020B0404020002020204" pitchFamily="34" charset="0"/>
                </a:defRPr>
              </a:lvl1pPr>
              <a:lvl2pPr marL="514350" lvl="1" indent="-285750" defTabSz="896203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HelveticaNeue LT 45 Light" panose="020B0404020002020204" pitchFamily="34" charset="0"/>
                </a:defRPr>
              </a:lvl2pPr>
              <a:lvl3pPr marL="742950" lvl="2" indent="-228600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600">
                  <a:latin typeface="HelveticaNeue LT 45 Light" panose="020B0404020002020204" pitchFamily="34" charset="0"/>
                </a:defRPr>
              </a:lvl3pPr>
              <a:lvl4pPr marL="1028700" lvl="3" indent="-285750" defTabSz="896203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HelveticaNeue LT 45 Light" panose="020B0404020002020204" pitchFamily="34" charset="0"/>
                </a:defRPr>
              </a:lvl4pPr>
              <a:lvl5pPr marL="1257300" lvl="4" indent="-228600" defTabSz="896203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latin typeface="HelveticaNeue LT 45 Light" panose="020B0404020002020204" pitchFamily="34" charset="0"/>
                </a:defRPr>
              </a:lvl5pPr>
              <a:lvl6pPr marL="2464559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6pPr>
              <a:lvl7pPr marL="2912661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7pPr>
              <a:lvl8pPr marL="3360763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8pPr>
              <a:lvl9pPr marL="3808865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9pPr>
            </a:lstStyle>
            <a:p>
              <a:pPr marL="0" indent="0">
                <a:buNone/>
              </a:pPr>
              <a:r>
                <a:rPr lang="en-GB" sz="1400" b="1" dirty="0">
                  <a:solidFill>
                    <a:schemeClr val="accent1"/>
                  </a:solidFill>
                </a:rPr>
                <a:t>% of total</a:t>
              </a:r>
            </a:p>
          </p:txBody>
        </p:sp>
        <p:cxnSp>
          <p:nvCxnSpPr>
            <p:cNvPr id="171" name="Straight Arrow Connector 170">
              <a:extLst>
                <a:ext uri="{FF2B5EF4-FFF2-40B4-BE49-F238E27FC236}">
                  <a16:creationId xmlns:a16="http://schemas.microsoft.com/office/drawing/2014/main" id="{8680966E-C108-4209-8841-4AAF4F31236D}"/>
                </a:ext>
              </a:extLst>
            </p:cNvPr>
            <p:cNvCxnSpPr>
              <a:cxnSpLocks/>
              <a:stCxn id="170" idx="4"/>
              <a:endCxn id="170" idx="6"/>
            </p:cNvCxnSpPr>
            <p:nvPr/>
          </p:nvCxnSpPr>
          <p:spPr>
            <a:xfrm>
              <a:off x="8320341" y="1503175"/>
              <a:ext cx="1756206" cy="0"/>
            </a:xfrm>
            <a:prstGeom prst="straightConnector1">
              <a:avLst/>
            </a:prstGeom>
            <a:no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72" name="TextBox 171">
            <a:extLst>
              <a:ext uri="{FF2B5EF4-FFF2-40B4-BE49-F238E27FC236}">
                <a16:creationId xmlns:a16="http://schemas.microsoft.com/office/drawing/2014/main" id="{A249C866-73DA-462D-80DB-9C7053F162A7}"/>
              </a:ext>
            </a:extLst>
          </p:cNvPr>
          <p:cNvSpPr txBox="1">
            <a:spLocks/>
          </p:cNvSpPr>
          <p:nvPr/>
        </p:nvSpPr>
        <p:spPr>
          <a:xfrm>
            <a:off x="8820150" y="1638300"/>
            <a:ext cx="892175" cy="2587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</a:ln>
        </p:spPr>
        <p:txBody>
          <a:bodyPr vert="horz" wrap="none" lIns="72009" tIns="72009" rIns="72009" bIns="72009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 algn="ctr">
              <a:buNone/>
            </a:pPr>
            <a:r>
              <a:rPr lang="en-US" sz="1400" dirty="0">
                <a:solidFill>
                  <a:schemeClr val="bg1"/>
                </a:solidFill>
              </a:rPr>
              <a:t>27.5%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121B4CBF-05D4-4711-AD4A-6E7FEF6CFFA2}"/>
              </a:ext>
            </a:extLst>
          </p:cNvPr>
          <p:cNvSpPr txBox="1">
            <a:spLocks/>
          </p:cNvSpPr>
          <p:nvPr/>
        </p:nvSpPr>
        <p:spPr>
          <a:xfrm>
            <a:off x="8820150" y="2030413"/>
            <a:ext cx="892175" cy="2587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</a:ln>
        </p:spPr>
        <p:txBody>
          <a:bodyPr vert="horz" wrap="none" lIns="72009" tIns="72009" rIns="72009" bIns="72009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 algn="ctr">
              <a:buNone/>
            </a:pPr>
            <a:r>
              <a:rPr lang="en-US" sz="1400" dirty="0">
                <a:solidFill>
                  <a:schemeClr val="bg1"/>
                </a:solidFill>
              </a:rPr>
              <a:t>21.4%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B521B002-A477-4341-97A1-6BC295382329}"/>
              </a:ext>
            </a:extLst>
          </p:cNvPr>
          <p:cNvSpPr txBox="1">
            <a:spLocks/>
          </p:cNvSpPr>
          <p:nvPr/>
        </p:nvSpPr>
        <p:spPr>
          <a:xfrm>
            <a:off x="8820150" y="2422525"/>
            <a:ext cx="892175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</a:ln>
        </p:spPr>
        <p:txBody>
          <a:bodyPr vert="horz" wrap="none" lIns="72009" tIns="72009" rIns="72009" bIns="72009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 algn="ctr">
              <a:buNone/>
            </a:pPr>
            <a:r>
              <a:rPr lang="en-US" sz="1400" dirty="0">
                <a:solidFill>
                  <a:schemeClr val="bg1"/>
                </a:solidFill>
              </a:rPr>
              <a:t>11.7%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EDF69FC5-043C-471D-ADD9-45879B695432}"/>
              </a:ext>
            </a:extLst>
          </p:cNvPr>
          <p:cNvSpPr txBox="1">
            <a:spLocks/>
          </p:cNvSpPr>
          <p:nvPr/>
        </p:nvSpPr>
        <p:spPr>
          <a:xfrm>
            <a:off x="8820150" y="2811463"/>
            <a:ext cx="892175" cy="2587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</a:ln>
        </p:spPr>
        <p:txBody>
          <a:bodyPr vert="horz" wrap="none" lIns="72009" tIns="72009" rIns="72009" bIns="72009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 algn="ctr">
              <a:buNone/>
            </a:pPr>
            <a:r>
              <a:rPr lang="en-US" sz="1400" dirty="0">
                <a:solidFill>
                  <a:schemeClr val="bg1"/>
                </a:solidFill>
              </a:rPr>
              <a:t>9.4%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2539EDB7-DB10-4B72-B0A3-A639368C81CA}"/>
              </a:ext>
            </a:extLst>
          </p:cNvPr>
          <p:cNvSpPr txBox="1">
            <a:spLocks/>
          </p:cNvSpPr>
          <p:nvPr/>
        </p:nvSpPr>
        <p:spPr>
          <a:xfrm>
            <a:off x="8820150" y="3203575"/>
            <a:ext cx="892175" cy="2587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</a:ln>
        </p:spPr>
        <p:txBody>
          <a:bodyPr vert="horz" wrap="none" lIns="72009" tIns="72009" rIns="72009" bIns="72009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 algn="ctr">
              <a:buNone/>
            </a:pPr>
            <a:r>
              <a:rPr lang="en-US" sz="1400" dirty="0">
                <a:solidFill>
                  <a:schemeClr val="bg1"/>
                </a:solidFill>
              </a:rPr>
              <a:t>5.7%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28C13D59-5A9D-46BE-B9F9-A8D55C18C10D}"/>
              </a:ext>
            </a:extLst>
          </p:cNvPr>
          <p:cNvSpPr txBox="1">
            <a:spLocks/>
          </p:cNvSpPr>
          <p:nvPr/>
        </p:nvSpPr>
        <p:spPr>
          <a:xfrm>
            <a:off x="8820150" y="3595688"/>
            <a:ext cx="892175" cy="2587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</a:ln>
        </p:spPr>
        <p:txBody>
          <a:bodyPr vert="horz" wrap="none" lIns="72009" tIns="72009" rIns="72009" bIns="72009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 algn="ctr">
              <a:buNone/>
            </a:pPr>
            <a:r>
              <a:rPr lang="en-US" sz="1400" dirty="0">
                <a:solidFill>
                  <a:schemeClr val="bg1"/>
                </a:solidFill>
              </a:rPr>
              <a:t>7.5%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7D231BF4-131C-4A77-AA4A-1BD43DB3E864}"/>
              </a:ext>
            </a:extLst>
          </p:cNvPr>
          <p:cNvSpPr txBox="1">
            <a:spLocks/>
          </p:cNvSpPr>
          <p:nvPr/>
        </p:nvSpPr>
        <p:spPr>
          <a:xfrm>
            <a:off x="8820150" y="3987800"/>
            <a:ext cx="892175" cy="2587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</a:ln>
        </p:spPr>
        <p:txBody>
          <a:bodyPr vert="horz" wrap="none" lIns="72009" tIns="72009" rIns="72009" bIns="72009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 algn="ctr">
              <a:buNone/>
            </a:pPr>
            <a:r>
              <a:rPr lang="en-US" sz="1400" dirty="0">
                <a:solidFill>
                  <a:schemeClr val="bg1"/>
                </a:solidFill>
              </a:rPr>
              <a:t>6.4%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74171A56-7A0F-4DAF-A71B-E466DEC6B33B}"/>
              </a:ext>
            </a:extLst>
          </p:cNvPr>
          <p:cNvSpPr txBox="1">
            <a:spLocks/>
          </p:cNvSpPr>
          <p:nvPr/>
        </p:nvSpPr>
        <p:spPr>
          <a:xfrm>
            <a:off x="8820150" y="4379913"/>
            <a:ext cx="892175" cy="2587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</a:ln>
        </p:spPr>
        <p:txBody>
          <a:bodyPr vert="horz" wrap="none" lIns="72009" tIns="72009" rIns="72009" bIns="72009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 algn="ctr">
              <a:buNone/>
            </a:pPr>
            <a:r>
              <a:rPr lang="en-US" sz="1400" dirty="0">
                <a:solidFill>
                  <a:schemeClr val="bg1"/>
                </a:solidFill>
              </a:rPr>
              <a:t>2.8%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1CFA1387-DAD7-4BC1-96E1-E321903FA424}"/>
              </a:ext>
            </a:extLst>
          </p:cNvPr>
          <p:cNvSpPr txBox="1">
            <a:spLocks/>
          </p:cNvSpPr>
          <p:nvPr/>
        </p:nvSpPr>
        <p:spPr>
          <a:xfrm>
            <a:off x="8820150" y="4772025"/>
            <a:ext cx="892175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</a:ln>
        </p:spPr>
        <p:txBody>
          <a:bodyPr vert="horz" wrap="none" lIns="72009" tIns="72009" rIns="72009" bIns="72009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 algn="ctr">
              <a:buNone/>
            </a:pPr>
            <a:r>
              <a:rPr lang="en-US" sz="1400" dirty="0">
                <a:solidFill>
                  <a:schemeClr val="bg1"/>
                </a:solidFill>
              </a:rPr>
              <a:t>0.3%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4DC858CD-2080-4308-AE82-3819FC39AADB}"/>
              </a:ext>
            </a:extLst>
          </p:cNvPr>
          <p:cNvSpPr txBox="1">
            <a:spLocks/>
          </p:cNvSpPr>
          <p:nvPr/>
        </p:nvSpPr>
        <p:spPr>
          <a:xfrm>
            <a:off x="8820150" y="5547043"/>
            <a:ext cx="892175" cy="257175"/>
          </a:xfrm>
          <a:prstGeom prst="ellipse">
            <a:avLst/>
          </a:prstGeom>
          <a:solidFill>
            <a:schemeClr val="accent3"/>
          </a:solidFill>
          <a:ln w="9525">
            <a:solidFill>
              <a:schemeClr val="bg1"/>
            </a:solidFill>
          </a:ln>
        </p:spPr>
        <p:txBody>
          <a:bodyPr vert="horz" wrap="none" lIns="72009" tIns="72009" rIns="72009" bIns="72009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 algn="ctr">
              <a:buNone/>
            </a:pPr>
            <a:r>
              <a:rPr lang="en-US" sz="1400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C2C20461-7C7B-459B-8F55-4D9BB125C5F3}"/>
              </a:ext>
            </a:extLst>
          </p:cNvPr>
          <p:cNvSpPr txBox="1">
            <a:spLocks/>
          </p:cNvSpPr>
          <p:nvPr/>
        </p:nvSpPr>
        <p:spPr>
          <a:xfrm>
            <a:off x="8820150" y="5162550"/>
            <a:ext cx="892175" cy="2587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</a:ln>
        </p:spPr>
        <p:txBody>
          <a:bodyPr vert="horz" wrap="none" lIns="72009" tIns="72009" rIns="72009" bIns="72009" rtlCol="0" anchor="ctr" anchorCtr="0">
            <a:no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 algn="ctr">
              <a:buNone/>
            </a:pPr>
            <a:r>
              <a:rPr lang="en-US" sz="1400" dirty="0">
                <a:solidFill>
                  <a:schemeClr val="bg1"/>
                </a:solidFill>
              </a:rPr>
              <a:t>7.3%</a:t>
            </a:r>
          </a:p>
        </p:txBody>
      </p: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27D7348A-62C3-4DA4-991C-396144CFD543}"/>
              </a:ext>
            </a:extLst>
          </p:cNvPr>
          <p:cNvGrpSpPr/>
          <p:nvPr/>
        </p:nvGrpSpPr>
        <p:grpSpPr>
          <a:xfrm>
            <a:off x="3168649" y="1963738"/>
            <a:ext cx="6619875" cy="3522662"/>
            <a:chOff x="3168650" y="1963738"/>
            <a:chExt cx="6991350" cy="3522662"/>
          </a:xfrm>
        </p:grpSpPr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094AF31D-B7D1-4B9F-92E1-67DDE1E9F63F}"/>
                </a:ext>
              </a:extLst>
            </p:cNvPr>
            <p:cNvCxnSpPr>
              <a:cxnSpLocks/>
            </p:cNvCxnSpPr>
            <p:nvPr/>
          </p:nvCxnSpPr>
          <p:spPr>
            <a:xfrm>
              <a:off x="3168650" y="1963738"/>
              <a:ext cx="6991350" cy="0"/>
            </a:xfrm>
            <a:prstGeom prst="line">
              <a:avLst/>
            </a:prstGeom>
            <a:ln w="3175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F3BD6560-FE71-4222-A25D-51CA78067669}"/>
                </a:ext>
              </a:extLst>
            </p:cNvPr>
            <p:cNvCxnSpPr>
              <a:cxnSpLocks/>
            </p:cNvCxnSpPr>
            <p:nvPr/>
          </p:nvCxnSpPr>
          <p:spPr>
            <a:xfrm>
              <a:off x="3168650" y="2354263"/>
              <a:ext cx="6991350" cy="0"/>
            </a:xfrm>
            <a:prstGeom prst="line">
              <a:avLst/>
            </a:prstGeom>
            <a:ln w="3175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DB7F335E-5D61-4D31-BFCC-A658884DFF6F}"/>
                </a:ext>
              </a:extLst>
            </p:cNvPr>
            <p:cNvCxnSpPr>
              <a:cxnSpLocks/>
            </p:cNvCxnSpPr>
            <p:nvPr/>
          </p:nvCxnSpPr>
          <p:spPr>
            <a:xfrm>
              <a:off x="3168650" y="2746375"/>
              <a:ext cx="6991350" cy="0"/>
            </a:xfrm>
            <a:prstGeom prst="line">
              <a:avLst/>
            </a:prstGeom>
            <a:ln w="3175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E926491-5E56-45B2-9A12-ABE08DE047A7}"/>
                </a:ext>
              </a:extLst>
            </p:cNvPr>
            <p:cNvCxnSpPr>
              <a:cxnSpLocks/>
            </p:cNvCxnSpPr>
            <p:nvPr/>
          </p:nvCxnSpPr>
          <p:spPr>
            <a:xfrm>
              <a:off x="3168650" y="3138488"/>
              <a:ext cx="6991350" cy="0"/>
            </a:xfrm>
            <a:prstGeom prst="line">
              <a:avLst/>
            </a:prstGeom>
            <a:ln w="3175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809DC2DE-3C4D-406C-AB4F-01B58CA0E503}"/>
                </a:ext>
              </a:extLst>
            </p:cNvPr>
            <p:cNvCxnSpPr>
              <a:cxnSpLocks/>
            </p:cNvCxnSpPr>
            <p:nvPr/>
          </p:nvCxnSpPr>
          <p:spPr>
            <a:xfrm>
              <a:off x="3168650" y="3529013"/>
              <a:ext cx="6991350" cy="0"/>
            </a:xfrm>
            <a:prstGeom prst="line">
              <a:avLst/>
            </a:prstGeom>
            <a:ln w="3175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ACC4FCDA-52A4-49AB-9D92-1184FA4756CE}"/>
                </a:ext>
              </a:extLst>
            </p:cNvPr>
            <p:cNvCxnSpPr>
              <a:cxnSpLocks/>
            </p:cNvCxnSpPr>
            <p:nvPr/>
          </p:nvCxnSpPr>
          <p:spPr>
            <a:xfrm>
              <a:off x="3168650" y="3921125"/>
              <a:ext cx="6991350" cy="0"/>
            </a:xfrm>
            <a:prstGeom prst="line">
              <a:avLst/>
            </a:prstGeom>
            <a:ln w="3175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10F5C544-5D26-4349-B7F6-B1E893C83055}"/>
                </a:ext>
              </a:extLst>
            </p:cNvPr>
            <p:cNvCxnSpPr>
              <a:cxnSpLocks/>
            </p:cNvCxnSpPr>
            <p:nvPr/>
          </p:nvCxnSpPr>
          <p:spPr>
            <a:xfrm>
              <a:off x="3168650" y="4311650"/>
              <a:ext cx="6991350" cy="0"/>
            </a:xfrm>
            <a:prstGeom prst="line">
              <a:avLst/>
            </a:prstGeom>
            <a:ln w="3175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310359DC-2651-42C1-B053-4711CF21FFDC}"/>
                </a:ext>
              </a:extLst>
            </p:cNvPr>
            <p:cNvCxnSpPr>
              <a:cxnSpLocks/>
            </p:cNvCxnSpPr>
            <p:nvPr/>
          </p:nvCxnSpPr>
          <p:spPr>
            <a:xfrm>
              <a:off x="3168650" y="4703763"/>
              <a:ext cx="6991350" cy="0"/>
            </a:xfrm>
            <a:prstGeom prst="line">
              <a:avLst/>
            </a:prstGeom>
            <a:ln w="3175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2A2F256C-6499-4D98-9B32-49EBA9D62CA1}"/>
                </a:ext>
              </a:extLst>
            </p:cNvPr>
            <p:cNvCxnSpPr>
              <a:cxnSpLocks/>
            </p:cNvCxnSpPr>
            <p:nvPr/>
          </p:nvCxnSpPr>
          <p:spPr>
            <a:xfrm>
              <a:off x="3168650" y="5095875"/>
              <a:ext cx="6991350" cy="0"/>
            </a:xfrm>
            <a:prstGeom prst="line">
              <a:avLst/>
            </a:prstGeom>
            <a:ln w="3175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29E66784-6224-44F6-ACC3-E1FDD6DC8794}"/>
                </a:ext>
              </a:extLst>
            </p:cNvPr>
            <p:cNvCxnSpPr>
              <a:cxnSpLocks/>
            </p:cNvCxnSpPr>
            <p:nvPr/>
          </p:nvCxnSpPr>
          <p:spPr>
            <a:xfrm>
              <a:off x="3168650" y="5486400"/>
              <a:ext cx="6991350" cy="0"/>
            </a:xfrm>
            <a:prstGeom prst="line">
              <a:avLst/>
            </a:prstGeom>
            <a:ln w="3175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" name="Body3 14">
            <a:extLst>
              <a:ext uri="{FF2B5EF4-FFF2-40B4-BE49-F238E27FC236}">
                <a16:creationId xmlns:a16="http://schemas.microsoft.com/office/drawing/2014/main" id="{E7B5EF3D-4159-48F9-A13B-1CA6DB8EF813}"/>
              </a:ext>
            </a:extLst>
          </p:cNvPr>
          <p:cNvSpPr txBox="1">
            <a:spLocks/>
          </p:cNvSpPr>
          <p:nvPr>
            <p:custDataLst>
              <p:tags r:id="rId21"/>
            </p:custDataLst>
          </p:nvPr>
        </p:nvSpPr>
        <p:spPr>
          <a:xfrm>
            <a:off x="9799319" y="2779722"/>
            <a:ext cx="1534044" cy="1446550"/>
          </a:xfrm>
          <a:prstGeom prst="rect">
            <a:avLst/>
          </a:prstGeom>
          <a:solidFill>
            <a:schemeClr val="accent3"/>
          </a:solidFill>
          <a:ln w="15875">
            <a:solidFill>
              <a:schemeClr val="bg1"/>
            </a:solidFill>
          </a:ln>
        </p:spPr>
        <p:txBody>
          <a:bodyPr vert="horz" wrap="square" lIns="108000" tIns="76200" rIns="76200" bIns="76200" rtlCol="0" anchor="ctr">
            <a:spAutoFit/>
          </a:bodyPr>
          <a:lstStyle>
            <a:lvl1pPr marL="228600" lvl="0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1pPr>
            <a:lvl2pPr marL="514350" lvl="1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2pPr>
            <a:lvl3pPr marL="742950" lvl="2" indent="-228600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latin typeface="HelveticaNeue LT 45 Light" panose="020B0404020002020204" pitchFamily="34" charset="0"/>
              </a:defRPr>
            </a:lvl3pPr>
            <a:lvl4pPr marL="1028700" lvl="3" indent="-285750" defTabSz="896203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HelveticaNeue LT 45 Light" panose="020B0404020002020204" pitchFamily="34" charset="0"/>
              </a:defRPr>
            </a:lvl4pPr>
            <a:lvl5pPr marL="1257300" lvl="4" indent="-228600" defTabSz="896203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latin typeface="HelveticaNeue LT 45 Light" panose="020B0404020002020204" pitchFamily="34" charset="0"/>
              </a:defRPr>
            </a:lvl5pPr>
            <a:lvl6pPr marL="2464559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6pPr>
            <a:lvl7pPr marL="2912661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7pPr>
            <a:lvl8pPr marL="3360763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8pPr>
            <a:lvl9pPr marL="3808865" indent="-224051" defTabSz="896203">
              <a:spcBef>
                <a:spcPct val="20000"/>
              </a:spcBef>
              <a:buFont typeface="Arial" panose="020B0604020202020204" pitchFamily="34" charset="0"/>
              <a:buChar char="•"/>
              <a:defRPr sz="1960"/>
            </a:lvl9pPr>
          </a:lstStyle>
          <a:p>
            <a:pPr marL="0" indent="0">
              <a:buClr>
                <a:schemeClr val="bg1"/>
              </a:buClr>
              <a:buNone/>
            </a:pPr>
            <a:r>
              <a:rPr lang="en-US" sz="1400" b="1" dirty="0">
                <a:solidFill>
                  <a:schemeClr val="bg1"/>
                </a:solidFill>
              </a:rPr>
              <a:t>Distribution of loan providers is similar across both salaried and self-employed category</a:t>
            </a:r>
          </a:p>
        </p:txBody>
      </p:sp>
      <p:grpSp>
        <p:nvGrpSpPr>
          <p:cNvPr id="195" name="Header2 13">
            <a:extLst>
              <a:ext uri="{FF2B5EF4-FFF2-40B4-BE49-F238E27FC236}">
                <a16:creationId xmlns:a16="http://schemas.microsoft.com/office/drawing/2014/main" id="{A7C28F5A-205E-4F6C-B3E9-149043A406EA}"/>
              </a:ext>
            </a:extLst>
          </p:cNvPr>
          <p:cNvGrpSpPr>
            <a:grpSpLocks/>
          </p:cNvGrpSpPr>
          <p:nvPr>
            <p:custDataLst>
              <p:tags r:id="rId22"/>
            </p:custDataLst>
          </p:nvPr>
        </p:nvGrpSpPr>
        <p:grpSpPr>
          <a:xfrm>
            <a:off x="598489" y="835894"/>
            <a:ext cx="8850312" cy="233910"/>
            <a:chOff x="429768" y="6008882"/>
            <a:chExt cx="3983038" cy="174484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B20AC1D5-1342-49E4-A0FB-6A641A080CA4}"/>
                </a:ext>
              </a:extLst>
            </p:cNvPr>
            <p:cNvSpPr txBox="1"/>
            <p:nvPr/>
          </p:nvSpPr>
          <p:spPr>
            <a:xfrm>
              <a:off x="429768" y="6008882"/>
              <a:ext cx="3983038" cy="174484"/>
            </a:xfrm>
            <a:prstGeom prst="rect">
              <a:avLst/>
            </a:prstGeom>
          </p:spPr>
          <p:txBody>
            <a:bodyPr vert="horz" lIns="0" tIns="0" rIns="0" bIns="18288" rtlCol="0" anchor="b">
              <a:spAutoFit/>
            </a:bodyPr>
            <a:lstStyle>
              <a:lvl1pPr marL="228600" lvl="0" indent="-228600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600">
                  <a:latin typeface="HelveticaNeue LT 45 Light" panose="020B0404020002020204" pitchFamily="34" charset="0"/>
                </a:defRPr>
              </a:lvl1pPr>
              <a:lvl2pPr marL="514350" lvl="1" indent="-285750" defTabSz="896203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HelveticaNeue LT 45 Light" panose="020B0404020002020204" pitchFamily="34" charset="0"/>
                </a:defRPr>
              </a:lvl2pPr>
              <a:lvl3pPr marL="742950" lvl="2" indent="-228600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600">
                  <a:latin typeface="HelveticaNeue LT 45 Light" panose="020B0404020002020204" pitchFamily="34" charset="0"/>
                </a:defRPr>
              </a:lvl3pPr>
              <a:lvl4pPr marL="1028700" lvl="3" indent="-285750" defTabSz="896203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HelveticaNeue LT 45 Light" panose="020B0404020002020204" pitchFamily="34" charset="0"/>
                </a:defRPr>
              </a:lvl4pPr>
              <a:lvl5pPr marL="1257300" lvl="4" indent="-228600" defTabSz="896203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latin typeface="HelveticaNeue LT 45 Light" panose="020B0404020002020204" pitchFamily="34" charset="0"/>
                </a:defRPr>
              </a:lvl5pPr>
              <a:lvl6pPr marL="2464559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6pPr>
              <a:lvl7pPr marL="2912661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7pPr>
              <a:lvl8pPr marL="3360763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8pPr>
              <a:lvl9pPr marL="3808865" indent="-224051" defTabSz="896203">
                <a:spcBef>
                  <a:spcPct val="20000"/>
                </a:spcBef>
                <a:buFont typeface="Arial" panose="020B0604020202020204" pitchFamily="34" charset="0"/>
                <a:buChar char="•"/>
                <a:defRPr sz="1960"/>
              </a:lvl9pPr>
            </a:lstStyle>
            <a:p>
              <a:pPr marL="0" indent="0">
                <a:buNone/>
              </a:pPr>
              <a:r>
                <a:rPr lang="en-US" sz="1400" b="1" dirty="0">
                  <a:solidFill>
                    <a:schemeClr val="accent1"/>
                  </a:solidFill>
                </a:rPr>
                <a:t>GPL customer base: Current financier distribution</a:t>
              </a:r>
              <a:endParaRPr lang="en-GB" sz="1400" b="1" dirty="0">
                <a:solidFill>
                  <a:schemeClr val="accent1"/>
                </a:solidFill>
                <a:latin typeface="+mn-lt"/>
              </a:endParaRPr>
            </a:p>
          </p:txBody>
        </p:sp>
        <p:cxnSp>
          <p:nvCxnSpPr>
            <p:cNvPr id="197" name="Connector: Elbow 5">
              <a:extLst>
                <a:ext uri="{FF2B5EF4-FFF2-40B4-BE49-F238E27FC236}">
                  <a16:creationId xmlns:a16="http://schemas.microsoft.com/office/drawing/2014/main" id="{909178B5-D0F4-4EBA-B248-ED9A643B2049}"/>
                </a:ext>
              </a:extLst>
            </p:cNvPr>
            <p:cNvCxnSpPr/>
            <p:nvPr/>
          </p:nvCxnSpPr>
          <p:spPr>
            <a:xfrm>
              <a:off x="429768" y="6183366"/>
              <a:ext cx="3983038" cy="0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8" name="5. Source">
            <a:extLst>
              <a:ext uri="{FF2B5EF4-FFF2-40B4-BE49-F238E27FC236}">
                <a16:creationId xmlns:a16="http://schemas.microsoft.com/office/drawing/2014/main" id="{3F92A806-93D8-4984-8E56-B35EB3261AD4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0919" y="6100745"/>
            <a:ext cx="1078569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b" anchorCtr="0">
            <a:spAutoFit/>
          </a:bodyPr>
          <a:lstStyle/>
          <a:p>
            <a:pPr marL="88900" indent="-88900" defTabSz="895222">
              <a:tabLst>
                <a:tab pos="612688" algn="l"/>
              </a:tabLst>
            </a:pPr>
            <a:r>
              <a:rPr lang="en-US" sz="800" dirty="0">
                <a:solidFill>
                  <a:prstClr val="white">
                    <a:lumMod val="50000"/>
                  </a:prstClr>
                </a:solidFill>
                <a:latin typeface="HelveticaNeue LT 45 Light" panose="020B0404020002020204"/>
                <a:ea typeface="ＭＳ Ｐゴシック"/>
              </a:rPr>
              <a:t>1 Value of Homes against which loan has been given: no data on LTV, exact disbursement numbers are unknown	2 Other  NBFCs include PNBHFL, Bajaj Finance, Piramal, LIC, DHFL, Tata, ABFL, IIFHL, L&amp;T Housing</a:t>
            </a:r>
          </a:p>
          <a:p>
            <a:pPr marL="88900" indent="-88900" defTabSz="895222">
              <a:tabLst>
                <a:tab pos="612688" algn="l"/>
              </a:tabLst>
            </a:pPr>
            <a:r>
              <a:rPr lang="en-US" sz="800" dirty="0">
                <a:solidFill>
                  <a:prstClr val="white">
                    <a:lumMod val="50000"/>
                  </a:prstClr>
                </a:solidFill>
                <a:latin typeface="HelveticaNeue LT 45 Light" panose="020B0404020002020204"/>
                <a:ea typeface="ＭＳ Ｐゴシック"/>
              </a:rPr>
              <a:t>3 Standard Chartered, Citi Bank, HSBC, Kotak Mahindra, Federal              4 Typical bank funding % achieved at the time of project completion</a:t>
            </a:r>
            <a:endParaRPr lang="en-GB" sz="800" dirty="0">
              <a:solidFill>
                <a:prstClr val="white">
                  <a:lumMod val="50000"/>
                </a:prstClr>
              </a:solidFill>
              <a:latin typeface="HelveticaNeue LT 45 Light" panose="020B0404020002020204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84816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71781792"/>
              </p:ext>
            </p:extLst>
          </p:nvPr>
        </p:nvGraphicFramePr>
        <p:xfrm>
          <a:off x="1525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24" name="think-cell Slide" r:id="rId5" imgW="338" imgH="338" progId="TCLayout.ActiveDocument.1">
                  <p:embed/>
                </p:oleObj>
              </mc:Choice>
              <mc:Fallback>
                <p:oleObj name="think-cell Slide" r:id="rId5" imgW="338" imgH="338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9334" y="2852226"/>
            <a:ext cx="11381859" cy="56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fontAlgn="base">
              <a:spcBef>
                <a:spcPct val="0"/>
              </a:spcBef>
              <a:spcAft>
                <a:spcPct val="0"/>
              </a:spcAft>
              <a:defRPr sz="2400" spc="300">
                <a:solidFill>
                  <a:schemeClr val="tx2">
                    <a:lumMod val="75000"/>
                  </a:schemeClr>
                </a:solidFill>
                <a:latin typeface="HelveticaNeueLT Std Lt Ext" panose="020B0503020202020204" pitchFamily="34" charset="0"/>
                <a:ea typeface="ヒラギノ角ゴ Pro W3"/>
                <a:cs typeface="Helvetica Neue"/>
              </a:defRPr>
            </a:lvl1pPr>
          </a:lstStyle>
          <a:p>
            <a:pPr algn="ctr" defTabSz="932962"/>
            <a:r>
              <a:rPr lang="en-US" sz="3061" spc="306" dirty="0">
                <a:solidFill>
                  <a:srgbClr val="4D4D4D">
                    <a:lumMod val="75000"/>
                  </a:srgbClr>
                </a:solidFill>
                <a:latin typeface="HelveticaNeue LT 45 Light" panose="020B0404020002020204" pitchFamily="34" charset="0"/>
                <a:sym typeface="Arial Narrow" panose="020B0606020202030204" pitchFamily="34" charset="0"/>
              </a:rPr>
              <a:t>Thank You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AF91ABF-2F09-4235-A352-DF56D877D00B}"/>
              </a:ext>
            </a:extLst>
          </p:cNvPr>
          <p:cNvGrpSpPr/>
          <p:nvPr/>
        </p:nvGrpSpPr>
        <p:grpSpPr>
          <a:xfrm>
            <a:off x="8198938" y="151974"/>
            <a:ext cx="3562255" cy="254363"/>
            <a:chOff x="8268992" y="148948"/>
            <a:chExt cx="3491340" cy="24929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6843A7A-7F65-4A43-989A-C9249DB10DAF}"/>
                </a:ext>
              </a:extLst>
            </p:cNvPr>
            <p:cNvSpPr txBox="1"/>
            <p:nvPr/>
          </p:nvSpPr>
          <p:spPr>
            <a:xfrm>
              <a:off x="8268992" y="148948"/>
              <a:ext cx="3193759" cy="2492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32962"/>
              <a:r>
                <a:rPr lang="en-IN" sz="1020" spc="31" dirty="0">
                  <a:solidFill>
                    <a:srgbClr val="4D4D4D"/>
                  </a:solidFill>
                  <a:latin typeface="HelveticaNeue LT 65 Medium" panose="02000603020000020004" pitchFamily="2" charset="0"/>
                </a:rPr>
                <a:t>HIGHLY PRIVILEGED &amp; CONFIDENTIAL MATERIALS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9F97E3F-9F4E-453D-B437-A9D32064EAAD}"/>
                </a:ext>
              </a:extLst>
            </p:cNvPr>
            <p:cNvCxnSpPr/>
            <p:nvPr/>
          </p:nvCxnSpPr>
          <p:spPr>
            <a:xfrm>
              <a:off x="8268992" y="148948"/>
              <a:ext cx="349134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876CFC2-9C6D-4DC1-8781-6B5C28FA5E7A}"/>
                </a:ext>
              </a:extLst>
            </p:cNvPr>
            <p:cNvCxnSpPr/>
            <p:nvPr/>
          </p:nvCxnSpPr>
          <p:spPr>
            <a:xfrm>
              <a:off x="8268992" y="395169"/>
              <a:ext cx="349134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Picture 284" descr="Image result for godrej housing finance">
            <a:extLst>
              <a:ext uri="{FF2B5EF4-FFF2-40B4-BE49-F238E27FC236}">
                <a16:creationId xmlns:a16="http://schemas.microsoft.com/office/drawing/2014/main" id="{BF10642E-310F-4820-A4E1-A005CBE298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9" t="29382" r="7189" b="29382"/>
          <a:stretch/>
        </p:blipFill>
        <p:spPr bwMode="auto">
          <a:xfrm>
            <a:off x="533476" y="5747204"/>
            <a:ext cx="2880195" cy="573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29372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cker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cker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_GKkH2oTp..HvcfKU6fW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_GKkH2oTp..HvcfKU6fW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ckerNu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cker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_GKkH2oTp..HvcfKU6fW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_GKkH2oTp..HvcfKU6fW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_GKkH2oTp..HvcfKU6fW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hGbyd7sLxjYDfbQ2lUoY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PnrqJBcuBv3eUqmEztbh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Gx9pXhsOvY6RcolOZnbs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CeVZ6wQKYh4ZEorMQO8D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w0ZCuE5Qwq7pVxxjwQVL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whtjoYtj5CspNHw1_.0Z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od3oyO.e0J64OcRQHeXM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gJfjapLBS4hiIFMxEg6n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sW99DiLv8EUPiat80NV1Q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UpjPLms5JP.UrwHckoH0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_MpZrHJQ8SQmCPZn65YeQ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9bfNlVT5G9Mrit_nGRM_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aC0EQ7OFeYCR3eRtrtsX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CSCi_6C5tSQxLQFF4uh4w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uD8BoTpfNDaSszxNq_jn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LfL13RPx63BsfGUPoJIF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gvZF8xcWy93FtbGK38kSg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I8FkVmUMyg28pFBKAp4a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Body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Header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moE1Oo1Qauqh4iQO4cao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rk1nAhYTAClSIIrYeAgU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 Theme">
  <a:themeElements>
    <a:clrScheme name="GPL">
      <a:dk1>
        <a:sysClr val="windowText" lastClr="000000"/>
      </a:dk1>
      <a:lt1>
        <a:sysClr val="window" lastClr="FFFFFF"/>
      </a:lt1>
      <a:dk2>
        <a:srgbClr val="4D4D4D"/>
      </a:dk2>
      <a:lt2>
        <a:srgbClr val="D2D2D2"/>
      </a:lt2>
      <a:accent1>
        <a:srgbClr val="3396CE"/>
      </a:accent1>
      <a:accent2>
        <a:srgbClr val="8CB133"/>
      </a:accent2>
      <a:accent3>
        <a:srgbClr val="C01F63"/>
      </a:accent3>
      <a:accent4>
        <a:srgbClr val="AAAAAA"/>
      </a:accent4>
      <a:accent5>
        <a:srgbClr val="AA78B4"/>
      </a:accent5>
      <a:accent6>
        <a:srgbClr val="5AD2E6"/>
      </a:accent6>
      <a:hlink>
        <a:srgbClr val="D2D2D2"/>
      </a:hlink>
      <a:folHlink>
        <a:srgbClr val="F59B5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644</Words>
  <Application>Microsoft Office PowerPoint</Application>
  <PresentationFormat>Widescreen</PresentationFormat>
  <Paragraphs>119</Paragraphs>
  <Slides>9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Arial Narrow</vt:lpstr>
      <vt:lpstr>Calibri</vt:lpstr>
      <vt:lpstr>Helvetica Neue</vt:lpstr>
      <vt:lpstr>HelveticaNeue LT 45 Light</vt:lpstr>
      <vt:lpstr>HelveticaNeue LT 65 Medium</vt:lpstr>
      <vt:lpstr>HelveticaNeueLT Std Lt Ext</vt:lpstr>
      <vt:lpstr>1_Office Theme</vt:lpstr>
      <vt:lpstr>think-cell Slide</vt:lpstr>
      <vt:lpstr>PowerPoint Presentation</vt:lpstr>
      <vt:lpstr>contents</vt:lpstr>
      <vt:lpstr>Real Estate Market Overview – Pan India </vt:lpstr>
      <vt:lpstr>Real Estate Market Absorption – Key Growth Region </vt:lpstr>
      <vt:lpstr>contents</vt:lpstr>
      <vt:lpstr>Godrej Properties  Story</vt:lpstr>
      <vt:lpstr>Godrej Performance – MMR, NCR </vt:lpstr>
      <vt:lpstr>GPL Home loan Share  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Ipsita Sai</dc:creator>
  <cp:lastModifiedBy>Veni Gupta</cp:lastModifiedBy>
  <cp:revision>104</cp:revision>
  <dcterms:created xsi:type="dcterms:W3CDTF">2020-01-06T12:29:03Z</dcterms:created>
  <dcterms:modified xsi:type="dcterms:W3CDTF">2020-01-29T19:09:48Z</dcterms:modified>
</cp:coreProperties>
</file>