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9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0D9DC1-4172-49DE-88AD-8518A8D31E0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7F554B3-2E39-465C-82FB-188B42731D97}">
      <dgm:prSet phldrT="[Text]"/>
      <dgm:spPr/>
      <dgm:t>
        <a:bodyPr/>
        <a:lstStyle/>
        <a:p>
          <a:r>
            <a:rPr lang="en-US" dirty="0" smtClean="0"/>
            <a:t>Life Insurance Plan</a:t>
          </a:r>
          <a:endParaRPr lang="en-US" dirty="0"/>
        </a:p>
      </dgm:t>
    </dgm:pt>
    <dgm:pt modelId="{38A72C32-12E4-4312-9FEC-98B295CDE3EA}" type="parTrans" cxnId="{58C05927-267E-4ABA-A492-41B353B3656C}">
      <dgm:prSet/>
      <dgm:spPr/>
      <dgm:t>
        <a:bodyPr/>
        <a:lstStyle/>
        <a:p>
          <a:endParaRPr lang="en-US"/>
        </a:p>
      </dgm:t>
    </dgm:pt>
    <dgm:pt modelId="{A1278609-D4CA-41E2-BBD1-6F7940602F69}" type="sibTrans" cxnId="{58C05927-267E-4ABA-A492-41B353B3656C}">
      <dgm:prSet/>
      <dgm:spPr/>
      <dgm:t>
        <a:bodyPr/>
        <a:lstStyle/>
        <a:p>
          <a:endParaRPr lang="en-US"/>
        </a:p>
      </dgm:t>
    </dgm:pt>
    <dgm:pt modelId="{69F04AB6-9D2F-49B2-93F8-4E3EF2BD2F93}">
      <dgm:prSet phldrT="[Text]"/>
      <dgm:spPr/>
      <dgm:t>
        <a:bodyPr/>
        <a:lstStyle/>
        <a:p>
          <a:r>
            <a:rPr lang="en-US" dirty="0" smtClean="0"/>
            <a:t>Survival Benefit Plan</a:t>
          </a:r>
          <a:endParaRPr lang="en-US" dirty="0"/>
        </a:p>
      </dgm:t>
    </dgm:pt>
    <dgm:pt modelId="{DF1E78FA-6173-4102-925D-73C7CD452ED5}" type="parTrans" cxnId="{E442F923-1278-4AD7-AE8B-3E6861889B0E}">
      <dgm:prSet/>
      <dgm:spPr/>
      <dgm:t>
        <a:bodyPr/>
        <a:lstStyle/>
        <a:p>
          <a:endParaRPr lang="en-US"/>
        </a:p>
      </dgm:t>
    </dgm:pt>
    <dgm:pt modelId="{6B609333-7800-4217-8390-A640F5A34265}" type="sibTrans" cxnId="{E442F923-1278-4AD7-AE8B-3E6861889B0E}">
      <dgm:prSet/>
      <dgm:spPr/>
      <dgm:t>
        <a:bodyPr/>
        <a:lstStyle/>
        <a:p>
          <a:endParaRPr lang="en-US"/>
        </a:p>
      </dgm:t>
    </dgm:pt>
    <dgm:pt modelId="{CE99944F-3414-4075-9F95-7C47440CDF31}">
      <dgm:prSet phldrT="[Text]"/>
      <dgm:spPr/>
      <dgm:t>
        <a:bodyPr/>
        <a:lstStyle/>
        <a:p>
          <a:r>
            <a:rPr lang="en-US" dirty="0" smtClean="0"/>
            <a:t>Health Insurance Plans</a:t>
          </a:r>
          <a:endParaRPr lang="en-US" dirty="0"/>
        </a:p>
      </dgm:t>
    </dgm:pt>
    <dgm:pt modelId="{71A293A7-0F44-4EA2-A8CA-0454C112CCD2}" type="parTrans" cxnId="{6E59C998-5F26-4F5E-B483-C111FDF9C724}">
      <dgm:prSet/>
      <dgm:spPr/>
      <dgm:t>
        <a:bodyPr/>
        <a:lstStyle/>
        <a:p>
          <a:endParaRPr lang="en-US"/>
        </a:p>
      </dgm:t>
    </dgm:pt>
    <dgm:pt modelId="{B538CB26-4400-4770-B8D6-EEAFDD8756D2}" type="sibTrans" cxnId="{6E59C998-5F26-4F5E-B483-C111FDF9C724}">
      <dgm:prSet/>
      <dgm:spPr/>
      <dgm:t>
        <a:bodyPr/>
        <a:lstStyle/>
        <a:p>
          <a:endParaRPr lang="en-US"/>
        </a:p>
      </dgm:t>
    </dgm:pt>
    <dgm:pt modelId="{AD2FD47A-13DC-47DA-87E2-D0600C103FBB}" type="pres">
      <dgm:prSet presAssocID="{3F0D9DC1-4172-49DE-88AD-8518A8D31E04}" presName="linear" presStyleCnt="0">
        <dgm:presLayoutVars>
          <dgm:dir/>
          <dgm:animLvl val="lvl"/>
          <dgm:resizeHandles val="exact"/>
        </dgm:presLayoutVars>
      </dgm:prSet>
      <dgm:spPr/>
    </dgm:pt>
    <dgm:pt modelId="{0E6EE2B1-CE8D-43F1-AF5A-DFA3AE5BF80D}" type="pres">
      <dgm:prSet presAssocID="{E7F554B3-2E39-465C-82FB-188B42731D97}" presName="parentLin" presStyleCnt="0"/>
      <dgm:spPr/>
    </dgm:pt>
    <dgm:pt modelId="{0204E4E5-49FB-4A84-BD0E-11B619A8E6F9}" type="pres">
      <dgm:prSet presAssocID="{E7F554B3-2E39-465C-82FB-188B42731D97}" presName="parentLeftMargin" presStyleLbl="node1" presStyleIdx="0" presStyleCnt="3"/>
      <dgm:spPr/>
    </dgm:pt>
    <dgm:pt modelId="{AC8076B9-8FCA-40F4-B0C2-6FEA4F14753A}" type="pres">
      <dgm:prSet presAssocID="{E7F554B3-2E39-465C-82FB-188B42731D97}" presName="parentText" presStyleLbl="node1" presStyleIdx="0" presStyleCnt="3" custLinFactNeighborY="-36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3805AA-3277-4DB7-B671-901F3A11173F}" type="pres">
      <dgm:prSet presAssocID="{E7F554B3-2E39-465C-82FB-188B42731D97}" presName="negativeSpace" presStyleCnt="0"/>
      <dgm:spPr/>
    </dgm:pt>
    <dgm:pt modelId="{6F554B7C-3D92-4CF6-AC86-C7B7DB476E4F}" type="pres">
      <dgm:prSet presAssocID="{E7F554B3-2E39-465C-82FB-188B42731D97}" presName="childText" presStyleLbl="conFgAcc1" presStyleIdx="0" presStyleCnt="3">
        <dgm:presLayoutVars>
          <dgm:bulletEnabled val="1"/>
        </dgm:presLayoutVars>
      </dgm:prSet>
      <dgm:spPr/>
    </dgm:pt>
    <dgm:pt modelId="{E61C6635-5915-46C9-A3C2-EBA54CFDEB38}" type="pres">
      <dgm:prSet presAssocID="{A1278609-D4CA-41E2-BBD1-6F7940602F69}" presName="spaceBetweenRectangles" presStyleCnt="0"/>
      <dgm:spPr/>
    </dgm:pt>
    <dgm:pt modelId="{308784B2-BB75-415A-9DDE-04F67ADE6E51}" type="pres">
      <dgm:prSet presAssocID="{69F04AB6-9D2F-49B2-93F8-4E3EF2BD2F93}" presName="parentLin" presStyleCnt="0"/>
      <dgm:spPr/>
    </dgm:pt>
    <dgm:pt modelId="{BE07962E-AC2A-4CEC-A8D6-02E81DAD1555}" type="pres">
      <dgm:prSet presAssocID="{69F04AB6-9D2F-49B2-93F8-4E3EF2BD2F93}" presName="parentLeftMargin" presStyleLbl="node1" presStyleIdx="0" presStyleCnt="3"/>
      <dgm:spPr/>
    </dgm:pt>
    <dgm:pt modelId="{58CD7CB9-E29D-4208-8138-98EE1DD748D5}" type="pres">
      <dgm:prSet presAssocID="{69F04AB6-9D2F-49B2-93F8-4E3EF2BD2F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A9A54CA-A0B3-4632-BAFD-F8C369C41297}" type="pres">
      <dgm:prSet presAssocID="{69F04AB6-9D2F-49B2-93F8-4E3EF2BD2F93}" presName="negativeSpace" presStyleCnt="0"/>
      <dgm:spPr/>
    </dgm:pt>
    <dgm:pt modelId="{A324FD5C-F3BF-4769-AD1B-D4DE2D1ED690}" type="pres">
      <dgm:prSet presAssocID="{69F04AB6-9D2F-49B2-93F8-4E3EF2BD2F93}" presName="childText" presStyleLbl="conFgAcc1" presStyleIdx="1" presStyleCnt="3">
        <dgm:presLayoutVars>
          <dgm:bulletEnabled val="1"/>
        </dgm:presLayoutVars>
      </dgm:prSet>
      <dgm:spPr/>
    </dgm:pt>
    <dgm:pt modelId="{76A4F5AB-DD76-42B8-B961-B51405A0D188}" type="pres">
      <dgm:prSet presAssocID="{6B609333-7800-4217-8390-A640F5A34265}" presName="spaceBetweenRectangles" presStyleCnt="0"/>
      <dgm:spPr/>
    </dgm:pt>
    <dgm:pt modelId="{71C0E113-8BF5-4030-A730-D3606438C1BD}" type="pres">
      <dgm:prSet presAssocID="{CE99944F-3414-4075-9F95-7C47440CDF31}" presName="parentLin" presStyleCnt="0"/>
      <dgm:spPr/>
    </dgm:pt>
    <dgm:pt modelId="{7CA4DA99-BC49-4E9F-B56A-51D215455DA7}" type="pres">
      <dgm:prSet presAssocID="{CE99944F-3414-4075-9F95-7C47440CDF31}" presName="parentLeftMargin" presStyleLbl="node1" presStyleIdx="1" presStyleCnt="3"/>
      <dgm:spPr/>
    </dgm:pt>
    <dgm:pt modelId="{F35ABC10-3096-4AD2-94FE-A4598ECC7A45}" type="pres">
      <dgm:prSet presAssocID="{CE99944F-3414-4075-9F95-7C47440CDF3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D2E28-441F-410B-A2C4-79A510816321}" type="pres">
      <dgm:prSet presAssocID="{CE99944F-3414-4075-9F95-7C47440CDF31}" presName="negativeSpace" presStyleCnt="0"/>
      <dgm:spPr/>
    </dgm:pt>
    <dgm:pt modelId="{45F8F00B-CE07-4652-BE1C-E293756841BB}" type="pres">
      <dgm:prSet presAssocID="{CE99944F-3414-4075-9F95-7C47440CDF3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E59C998-5F26-4F5E-B483-C111FDF9C724}" srcId="{3F0D9DC1-4172-49DE-88AD-8518A8D31E04}" destId="{CE99944F-3414-4075-9F95-7C47440CDF31}" srcOrd="2" destOrd="0" parTransId="{71A293A7-0F44-4EA2-A8CA-0454C112CCD2}" sibTransId="{B538CB26-4400-4770-B8D6-EEAFDD8756D2}"/>
    <dgm:cxn modelId="{44F36CDB-558D-432E-ADFE-157BC68A7D45}" type="presOf" srcId="{69F04AB6-9D2F-49B2-93F8-4E3EF2BD2F93}" destId="{BE07962E-AC2A-4CEC-A8D6-02E81DAD1555}" srcOrd="0" destOrd="0" presId="urn:microsoft.com/office/officeart/2005/8/layout/list1"/>
    <dgm:cxn modelId="{58C05927-267E-4ABA-A492-41B353B3656C}" srcId="{3F0D9DC1-4172-49DE-88AD-8518A8D31E04}" destId="{E7F554B3-2E39-465C-82FB-188B42731D97}" srcOrd="0" destOrd="0" parTransId="{38A72C32-12E4-4312-9FEC-98B295CDE3EA}" sibTransId="{A1278609-D4CA-41E2-BBD1-6F7940602F69}"/>
    <dgm:cxn modelId="{D8BA7BD8-E110-4361-89B7-1F358B0F6870}" type="presOf" srcId="{69F04AB6-9D2F-49B2-93F8-4E3EF2BD2F93}" destId="{58CD7CB9-E29D-4208-8138-98EE1DD748D5}" srcOrd="1" destOrd="0" presId="urn:microsoft.com/office/officeart/2005/8/layout/list1"/>
    <dgm:cxn modelId="{2303CC5C-3151-4DEA-9140-C1478DEF595A}" type="presOf" srcId="{CE99944F-3414-4075-9F95-7C47440CDF31}" destId="{F35ABC10-3096-4AD2-94FE-A4598ECC7A45}" srcOrd="1" destOrd="0" presId="urn:microsoft.com/office/officeart/2005/8/layout/list1"/>
    <dgm:cxn modelId="{598C873F-21F7-49E9-AF3A-E37175A02901}" type="presOf" srcId="{3F0D9DC1-4172-49DE-88AD-8518A8D31E04}" destId="{AD2FD47A-13DC-47DA-87E2-D0600C103FBB}" srcOrd="0" destOrd="0" presId="urn:microsoft.com/office/officeart/2005/8/layout/list1"/>
    <dgm:cxn modelId="{27E72965-0FE3-442F-BC52-3D4940BA4A0B}" type="presOf" srcId="{CE99944F-3414-4075-9F95-7C47440CDF31}" destId="{7CA4DA99-BC49-4E9F-B56A-51D215455DA7}" srcOrd="0" destOrd="0" presId="urn:microsoft.com/office/officeart/2005/8/layout/list1"/>
    <dgm:cxn modelId="{2D08DFA7-035B-4B81-9AE9-420CAAC82DC6}" type="presOf" srcId="{E7F554B3-2E39-465C-82FB-188B42731D97}" destId="{0204E4E5-49FB-4A84-BD0E-11B619A8E6F9}" srcOrd="0" destOrd="0" presId="urn:microsoft.com/office/officeart/2005/8/layout/list1"/>
    <dgm:cxn modelId="{6DE5AE54-1E80-4EED-AE0A-F7FE927390BD}" type="presOf" srcId="{E7F554B3-2E39-465C-82FB-188B42731D97}" destId="{AC8076B9-8FCA-40F4-B0C2-6FEA4F14753A}" srcOrd="1" destOrd="0" presId="urn:microsoft.com/office/officeart/2005/8/layout/list1"/>
    <dgm:cxn modelId="{E442F923-1278-4AD7-AE8B-3E6861889B0E}" srcId="{3F0D9DC1-4172-49DE-88AD-8518A8D31E04}" destId="{69F04AB6-9D2F-49B2-93F8-4E3EF2BD2F93}" srcOrd="1" destOrd="0" parTransId="{DF1E78FA-6173-4102-925D-73C7CD452ED5}" sibTransId="{6B609333-7800-4217-8390-A640F5A34265}"/>
    <dgm:cxn modelId="{E38EB146-A32E-45A7-9D7D-6C15F23EDFD5}" type="presParOf" srcId="{AD2FD47A-13DC-47DA-87E2-D0600C103FBB}" destId="{0E6EE2B1-CE8D-43F1-AF5A-DFA3AE5BF80D}" srcOrd="0" destOrd="0" presId="urn:microsoft.com/office/officeart/2005/8/layout/list1"/>
    <dgm:cxn modelId="{93534B0C-2C51-4620-9642-C7D092DDFE35}" type="presParOf" srcId="{0E6EE2B1-CE8D-43F1-AF5A-DFA3AE5BF80D}" destId="{0204E4E5-49FB-4A84-BD0E-11B619A8E6F9}" srcOrd="0" destOrd="0" presId="urn:microsoft.com/office/officeart/2005/8/layout/list1"/>
    <dgm:cxn modelId="{DD3974DC-FAA1-4459-AFB4-DEC7F037A135}" type="presParOf" srcId="{0E6EE2B1-CE8D-43F1-AF5A-DFA3AE5BF80D}" destId="{AC8076B9-8FCA-40F4-B0C2-6FEA4F14753A}" srcOrd="1" destOrd="0" presId="urn:microsoft.com/office/officeart/2005/8/layout/list1"/>
    <dgm:cxn modelId="{12296FDF-3A2B-4B82-BC19-6F2BCF91FF51}" type="presParOf" srcId="{AD2FD47A-13DC-47DA-87E2-D0600C103FBB}" destId="{293805AA-3277-4DB7-B671-901F3A11173F}" srcOrd="1" destOrd="0" presId="urn:microsoft.com/office/officeart/2005/8/layout/list1"/>
    <dgm:cxn modelId="{3E9F39AC-C905-44C5-BD4C-4147ED9F2986}" type="presParOf" srcId="{AD2FD47A-13DC-47DA-87E2-D0600C103FBB}" destId="{6F554B7C-3D92-4CF6-AC86-C7B7DB476E4F}" srcOrd="2" destOrd="0" presId="urn:microsoft.com/office/officeart/2005/8/layout/list1"/>
    <dgm:cxn modelId="{75F5DE81-6E58-4A73-92C7-47F0166A85E5}" type="presParOf" srcId="{AD2FD47A-13DC-47DA-87E2-D0600C103FBB}" destId="{E61C6635-5915-46C9-A3C2-EBA54CFDEB38}" srcOrd="3" destOrd="0" presId="urn:microsoft.com/office/officeart/2005/8/layout/list1"/>
    <dgm:cxn modelId="{2648EF8F-1DAE-41AA-97AB-2F5B10AA0B15}" type="presParOf" srcId="{AD2FD47A-13DC-47DA-87E2-D0600C103FBB}" destId="{308784B2-BB75-415A-9DDE-04F67ADE6E51}" srcOrd="4" destOrd="0" presId="urn:microsoft.com/office/officeart/2005/8/layout/list1"/>
    <dgm:cxn modelId="{8D7A6459-7276-47EC-BBA2-0324FAAC99B7}" type="presParOf" srcId="{308784B2-BB75-415A-9DDE-04F67ADE6E51}" destId="{BE07962E-AC2A-4CEC-A8D6-02E81DAD1555}" srcOrd="0" destOrd="0" presId="urn:microsoft.com/office/officeart/2005/8/layout/list1"/>
    <dgm:cxn modelId="{0B92AEBA-704B-4B98-B8D8-B051F1612224}" type="presParOf" srcId="{308784B2-BB75-415A-9DDE-04F67ADE6E51}" destId="{58CD7CB9-E29D-4208-8138-98EE1DD748D5}" srcOrd="1" destOrd="0" presId="urn:microsoft.com/office/officeart/2005/8/layout/list1"/>
    <dgm:cxn modelId="{90DF1521-06BF-4623-B99A-9C798B3166AB}" type="presParOf" srcId="{AD2FD47A-13DC-47DA-87E2-D0600C103FBB}" destId="{9A9A54CA-A0B3-4632-BAFD-F8C369C41297}" srcOrd="5" destOrd="0" presId="urn:microsoft.com/office/officeart/2005/8/layout/list1"/>
    <dgm:cxn modelId="{6D57883F-6379-4BB5-89A6-BEEA32AEAE20}" type="presParOf" srcId="{AD2FD47A-13DC-47DA-87E2-D0600C103FBB}" destId="{A324FD5C-F3BF-4769-AD1B-D4DE2D1ED690}" srcOrd="6" destOrd="0" presId="urn:microsoft.com/office/officeart/2005/8/layout/list1"/>
    <dgm:cxn modelId="{8B31352D-F7CD-471B-AAB6-7344C4E60270}" type="presParOf" srcId="{AD2FD47A-13DC-47DA-87E2-D0600C103FBB}" destId="{76A4F5AB-DD76-42B8-B961-B51405A0D188}" srcOrd="7" destOrd="0" presId="urn:microsoft.com/office/officeart/2005/8/layout/list1"/>
    <dgm:cxn modelId="{20EE5C20-7619-46D4-8169-ADC6267F4E9B}" type="presParOf" srcId="{AD2FD47A-13DC-47DA-87E2-D0600C103FBB}" destId="{71C0E113-8BF5-4030-A730-D3606438C1BD}" srcOrd="8" destOrd="0" presId="urn:microsoft.com/office/officeart/2005/8/layout/list1"/>
    <dgm:cxn modelId="{B9E85FFB-E090-4E2B-88FA-811D61EAB1BD}" type="presParOf" srcId="{71C0E113-8BF5-4030-A730-D3606438C1BD}" destId="{7CA4DA99-BC49-4E9F-B56A-51D215455DA7}" srcOrd="0" destOrd="0" presId="urn:microsoft.com/office/officeart/2005/8/layout/list1"/>
    <dgm:cxn modelId="{8D9C7D33-72CC-4AA4-BB7C-926242786A83}" type="presParOf" srcId="{71C0E113-8BF5-4030-A730-D3606438C1BD}" destId="{F35ABC10-3096-4AD2-94FE-A4598ECC7A45}" srcOrd="1" destOrd="0" presId="urn:microsoft.com/office/officeart/2005/8/layout/list1"/>
    <dgm:cxn modelId="{21EE9436-2F8A-43DA-8634-2AA97FFAEA2F}" type="presParOf" srcId="{AD2FD47A-13DC-47DA-87E2-D0600C103FBB}" destId="{034D2E28-441F-410B-A2C4-79A510816321}" srcOrd="9" destOrd="0" presId="urn:microsoft.com/office/officeart/2005/8/layout/list1"/>
    <dgm:cxn modelId="{DA8C7267-DA34-4FB5-AFDA-7B32F4773857}" type="presParOf" srcId="{AD2FD47A-13DC-47DA-87E2-D0600C103FBB}" destId="{45F8F00B-CE07-4652-BE1C-E293756841B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54B7C-3D92-4CF6-AC86-C7B7DB476E4F}">
      <dsp:nvSpPr>
        <dsp:cNvPr id="0" name=""/>
        <dsp:cNvSpPr/>
      </dsp:nvSpPr>
      <dsp:spPr>
        <a:xfrm>
          <a:off x="0" y="522292"/>
          <a:ext cx="7242628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8076B9-8FCA-40F4-B0C2-6FEA4F14753A}">
      <dsp:nvSpPr>
        <dsp:cNvPr id="0" name=""/>
        <dsp:cNvSpPr/>
      </dsp:nvSpPr>
      <dsp:spPr>
        <a:xfrm>
          <a:off x="362131" y="0"/>
          <a:ext cx="5069839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28" tIns="0" rIns="191628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Life Insurance Plan</a:t>
          </a:r>
          <a:endParaRPr lang="en-US" sz="3300" kern="1200" dirty="0"/>
        </a:p>
      </dsp:txBody>
      <dsp:txXfrm>
        <a:off x="409686" y="47555"/>
        <a:ext cx="4974729" cy="879050"/>
      </dsp:txXfrm>
    </dsp:sp>
    <dsp:sp modelId="{A324FD5C-F3BF-4769-AD1B-D4DE2D1ED690}">
      <dsp:nvSpPr>
        <dsp:cNvPr id="0" name=""/>
        <dsp:cNvSpPr/>
      </dsp:nvSpPr>
      <dsp:spPr>
        <a:xfrm>
          <a:off x="0" y="2019173"/>
          <a:ext cx="7242628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7711181"/>
              <a:satOff val="8467"/>
              <a:lumOff val="-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D7CB9-E29D-4208-8138-98EE1DD748D5}">
      <dsp:nvSpPr>
        <dsp:cNvPr id="0" name=""/>
        <dsp:cNvSpPr/>
      </dsp:nvSpPr>
      <dsp:spPr>
        <a:xfrm>
          <a:off x="362131" y="1532092"/>
          <a:ext cx="5069839" cy="974160"/>
        </a:xfrm>
        <a:prstGeom prst="roundRect">
          <a:avLst/>
        </a:prstGeom>
        <a:solidFill>
          <a:schemeClr val="accent2">
            <a:hueOff val="7711181"/>
            <a:satOff val="8467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28" tIns="0" rIns="191628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Survival Benefit Plan</a:t>
          </a:r>
          <a:endParaRPr lang="en-US" sz="3300" kern="1200" dirty="0"/>
        </a:p>
      </dsp:txBody>
      <dsp:txXfrm>
        <a:off x="409686" y="1579647"/>
        <a:ext cx="4974729" cy="879050"/>
      </dsp:txXfrm>
    </dsp:sp>
    <dsp:sp modelId="{45F8F00B-CE07-4652-BE1C-E293756841BB}">
      <dsp:nvSpPr>
        <dsp:cNvPr id="0" name=""/>
        <dsp:cNvSpPr/>
      </dsp:nvSpPr>
      <dsp:spPr>
        <a:xfrm>
          <a:off x="0" y="3516053"/>
          <a:ext cx="7242628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5422362"/>
              <a:satOff val="16934"/>
              <a:lumOff val="-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5ABC10-3096-4AD2-94FE-A4598ECC7A45}">
      <dsp:nvSpPr>
        <dsp:cNvPr id="0" name=""/>
        <dsp:cNvSpPr/>
      </dsp:nvSpPr>
      <dsp:spPr>
        <a:xfrm>
          <a:off x="362131" y="3028973"/>
          <a:ext cx="5069839" cy="974160"/>
        </a:xfrm>
        <a:prstGeom prst="roundRect">
          <a:avLst/>
        </a:prstGeom>
        <a:solidFill>
          <a:schemeClr val="accent2">
            <a:hueOff val="15422362"/>
            <a:satOff val="16934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628" tIns="0" rIns="191628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Health Insurance Plans</a:t>
          </a:r>
          <a:endParaRPr lang="en-US" sz="3300" kern="1200" dirty="0"/>
        </a:p>
      </dsp:txBody>
      <dsp:txXfrm>
        <a:off x="409686" y="3076528"/>
        <a:ext cx="4974729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44192-5E95-412F-9ECA-3ECB5D515F7D}" type="datetimeFigureOut">
              <a:rPr lang="en-IN" smtClean="0"/>
              <a:t>08-01-2020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0BF6A-728A-4830-9790-1D6E444BD38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451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think-cell Slide" r:id="rId5" imgW="338" imgH="338" progId="TCLayout.ActiveDocument.1">
                  <p:embed/>
                </p:oleObj>
              </mc:Choice>
              <mc:Fallback>
                <p:oleObj name="think-cell Slide" r:id="rId5" imgW="338" imgH="338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C42DD038-E689-4895-9708-8672E77C75D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37503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 Narrow" panose="020B0606020202030204" pitchFamily="34" charset="0"/>
                <a:sym typeface="Arial Narrow" panose="020B0606020202030204" pitchFamily="34" charset="0"/>
              </a:defRPr>
            </a:lvl1pPr>
          </a:lstStyle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356350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 Narrow" panose="020B0606020202030204" pitchFamily="34" charset="0"/>
                <a:sym typeface="Arial Narrow" panose="020B0606020202030204" pitchFamily="34" charset="0"/>
              </a:defRPr>
            </a:lvl1pPr>
          </a:lstStyle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5FA9FB-2B82-49D9-867C-76B45E5E8255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1"/>
            <a:ext cx="12192000" cy="685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0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" y="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737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6B499DB9-5CF0-44FB-AF8D-33868EDF28F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 LT 45 Light" panose="020B0404020002020204" pitchFamily="34" charset="0"/>
              <a:ea typeface="+mn-ea"/>
              <a:cs typeface="+mn-cs"/>
              <a:sym typeface="HelveticaNeue LT 45 Light" panose="020B04040200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2" y="336824"/>
            <a:ext cx="11004932" cy="282625"/>
          </a:xfrm>
          <a:noFill/>
        </p:spPr>
        <p:txBody>
          <a:bodyPr wrap="square" lIns="0" tIns="0" rIns="0" bIns="0" rtlCol="0">
            <a:spAutoFit/>
          </a:bodyPr>
          <a:lstStyle>
            <a:lvl1pPr>
              <a:defRPr lang="en-US" spc="100" dirty="0">
                <a:latin typeface="HelveticaNeue LT 45 Light" panose="020B0404020002020204" pitchFamily="34" charset="0"/>
                <a:ea typeface="HelveticaNeue LT 45 Light" panose="020B0404020002020204" pitchFamily="34" charset="0"/>
                <a:cs typeface="HelveticaNeue LT 45 Light" panose="020B04040200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157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EBB9-4283-4C03-B0BD-2C52BBB5B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811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B15F08-40F9-3542-B7C0-A97E1B5AA08A}" type="datetimeFigureOut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1/8/2020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E776F4-E5B5-F843-A129-A568E77569DF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861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8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B234213C-8363-48CC-9E74-3DDF88BD720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 Lt Ext" panose="020B0503020202020204"/>
              <a:ea typeface="+mn-ea"/>
              <a:cs typeface="+mn-cs"/>
              <a:sym typeface="HelveticaNeueLT Std Lt Ext" panose="020B0503020202020204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382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32962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8504" y="1600201"/>
            <a:ext cx="11319885" cy="145709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5E7D0139-B52A-4DD4-A9F0-36C60AF06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58" y="6591828"/>
            <a:ext cx="6170570" cy="16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l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20" b="0" i="0" u="none" strike="noStrike" kern="1200" cap="none" spc="102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LT Std Lt Ext" panose="020B0503020202020204" pitchFamily="34" charset="0"/>
                <a:ea typeface="ヒラギノ角ゴ Pro W3" pitchFamily="1" charset="-128"/>
                <a:cs typeface="+mn-cs"/>
              </a:rPr>
              <a:t>I  </a:t>
            </a:r>
            <a:r>
              <a:rPr kumimoji="0" lang="en-US" sz="102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GODREJ </a:t>
            </a:r>
            <a:r>
              <a:rPr kumimoji="0" lang="en-US" sz="102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HOUSING FINANCE  </a:t>
            </a:r>
            <a:r>
              <a:rPr kumimoji="0" lang="en-US" sz="102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|  </a:t>
            </a:r>
            <a:r>
              <a:rPr kumimoji="0" lang="en-US" sz="816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PROPRIETARY &amp; CONFIDENTIAL MATERIALS</a:t>
            </a:r>
            <a:endParaRPr kumimoji="0" lang="en-IN" sz="816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Neue LT 45 Light" panose="020B0404020002020204" pitchFamily="34" charset="0"/>
              <a:ea typeface="ヒラギノ角ゴ Pro W3"/>
              <a:cs typeface="Helvetica Neue"/>
            </a:endParaRP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69CB6079-5B12-4ECB-A464-953181E5E87C}"/>
              </a:ext>
            </a:extLst>
          </p:cNvPr>
          <p:cNvSpPr txBox="1">
            <a:spLocks/>
          </p:cNvSpPr>
          <p:nvPr/>
        </p:nvSpPr>
        <p:spPr bwMode="auto">
          <a:xfrm>
            <a:off x="427619" y="6590258"/>
            <a:ext cx="161924" cy="16015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C328C1-A84F-4A39-A664-DBA00541A8C6}" type="slidenum">
              <a:rPr kumimoji="0" lang="en-US" sz="102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HelveticaNeue LT 45 Light" panose="020B0404020002020204" pitchFamily="34" charset="0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2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HelveticaNeue LT 45 Light" panose="020B04040200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995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96" rtl="0" eaLnBrk="1" latinLnBrk="0" hangingPunct="1">
        <a:spcBef>
          <a:spcPct val="0"/>
        </a:spcBef>
        <a:buNone/>
        <a:defRPr lang="en-US" sz="1837" b="0" kern="1200" cap="all" spc="102" baseline="0" dirty="0">
          <a:solidFill>
            <a:schemeClr val="tx2"/>
          </a:solidFill>
          <a:latin typeface="HelveticaNeueLT Std Lt Ext" panose="020B0503020202020204" pitchFamily="34" charset="0"/>
          <a:ea typeface="HelveticaNeueLT Std Lt Ext" panose="020B0503020202020204" pitchFamily="34" charset="0"/>
          <a:cs typeface="+mj-cs"/>
        </a:defRPr>
      </a:lvl1pPr>
    </p:titleStyle>
    <p:bodyStyle>
      <a:lvl1pPr marL="233241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1pPr>
      <a:lvl2pPr marL="524791" indent="-291551" algn="l" defTabSz="91439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2pPr>
      <a:lvl3pPr marL="758032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3pPr>
      <a:lvl4pPr marL="1049583" indent="-291551" algn="l" defTabSz="91439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4pPr>
      <a:lvl5pPr marL="1282823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»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5pPr>
      <a:lvl6pPr marL="2514590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4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702912" y="3582780"/>
            <a:ext cx="11319885" cy="382657"/>
          </a:xfrm>
        </p:spPr>
        <p:txBody>
          <a:bodyPr/>
          <a:lstStyle/>
          <a:p>
            <a:pPr algn="r"/>
            <a:r>
              <a:rPr lang="en-IN" dirty="0" smtClean="0"/>
              <a:t>Day 3: Thursday, 9</a:t>
            </a:r>
            <a:r>
              <a:rPr lang="en-IN" baseline="30000" dirty="0" smtClean="0"/>
              <a:t>th</a:t>
            </a:r>
            <a:r>
              <a:rPr lang="en-IN" dirty="0" smtClean="0"/>
              <a:t> Jan 2020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8504" y="2854235"/>
            <a:ext cx="11319885" cy="1457090"/>
          </a:xfrm>
        </p:spPr>
        <p:txBody>
          <a:bodyPr/>
          <a:lstStyle/>
          <a:p>
            <a:pPr marL="0" indent="0" algn="ctr">
              <a:buNone/>
            </a:pPr>
            <a:r>
              <a:rPr lang="en-IN" sz="4000" dirty="0" smtClean="0"/>
              <a:t>INDUCTION TRAINING - INSURANCE</a:t>
            </a:r>
            <a:endParaRPr lang="en-IN" sz="4000" dirty="0"/>
          </a:p>
        </p:txBody>
      </p:sp>
      <p:pic>
        <p:nvPicPr>
          <p:cNvPr id="5" name="Picture 4" descr="cid:image001.png@01D5B591.36E4B0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6252" y="176891"/>
            <a:ext cx="2841443" cy="7259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204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IN" sz="2400" dirty="0" smtClean="0"/>
              <a:t>Health insurance plans – TATA AIG GROUP MEDICARE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E776F4-E5B5-F843-A129-A568E77569DF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04" y="1173600"/>
            <a:ext cx="7104380" cy="4902685"/>
          </a:xfrm>
          <a:prstGeom prst="rect">
            <a:avLst/>
          </a:prstGeom>
        </p:spPr>
      </p:pic>
      <p:pic>
        <p:nvPicPr>
          <p:cNvPr id="12290" name="Picture 2" descr="Image result for 1 2 3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423" y="2312123"/>
            <a:ext cx="4380479" cy="291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76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E776F4-E5B5-F843-A129-A568E77569DF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IN" sz="2400" dirty="0" smtClean="0"/>
              <a:t>Health insurance plans – TATA AIG GROUP </a:t>
            </a:r>
            <a:r>
              <a:rPr lang="en-IN" sz="2400" dirty="0" err="1" smtClean="0"/>
              <a:t>MEDisenior</a:t>
            </a:r>
            <a:endParaRPr lang="en-IN" sz="2400" dirty="0"/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04" y="1162733"/>
            <a:ext cx="6810582" cy="2679408"/>
          </a:xfrm>
          <a:prstGeom prst="rect">
            <a:avLst/>
          </a:prstGeom>
        </p:spPr>
      </p:pic>
      <p:pic>
        <p:nvPicPr>
          <p:cNvPr id="7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8378" y="3842141"/>
            <a:ext cx="4152791" cy="2562573"/>
          </a:xfrm>
          <a:prstGeom prst="rect">
            <a:avLst/>
          </a:prstGeom>
        </p:spPr>
      </p:pic>
      <p:pic>
        <p:nvPicPr>
          <p:cNvPr id="13314" name="Picture 2" descr="Image result for senior citiz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467" y="2032169"/>
            <a:ext cx="4311922" cy="323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55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E776F4-E5B5-F843-A129-A568E77569DF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4340" name="Picture 4" descr="Image result for thank y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30" y="172095"/>
            <a:ext cx="8177348" cy="6337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13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</p:spPr>
        <p:txBody>
          <a:bodyPr/>
          <a:lstStyle/>
          <a:p>
            <a:r>
              <a:rPr lang="en-IN" sz="2400" dirty="0" smtClean="0"/>
              <a:t>Why the Why is important???</a:t>
            </a:r>
            <a:endParaRPr lang="en-IN" sz="2400" dirty="0"/>
          </a:p>
        </p:txBody>
      </p:sp>
      <p:pic>
        <p:nvPicPr>
          <p:cNvPr id="6146" name="Picture 2" descr="Image result for why??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04" y="875211"/>
            <a:ext cx="11113997" cy="5603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12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97009"/>
            <a:ext cx="11319885" cy="461665"/>
          </a:xfrm>
        </p:spPr>
        <p:txBody>
          <a:bodyPr/>
          <a:lstStyle/>
          <a:p>
            <a:pPr algn="ctr"/>
            <a:r>
              <a:rPr lang="en-IN" sz="2400" dirty="0" smtClean="0"/>
              <a:t>revenue</a:t>
            </a:r>
            <a:endParaRPr lang="en-IN" sz="2400" dirty="0"/>
          </a:p>
        </p:txBody>
      </p:sp>
      <p:pic>
        <p:nvPicPr>
          <p:cNvPr id="7170" name="Picture 2" descr="Image result for reven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333" y="583044"/>
            <a:ext cx="6112077" cy="6006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81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</p:spPr>
        <p:txBody>
          <a:bodyPr/>
          <a:lstStyle/>
          <a:p>
            <a:pPr algn="ctr"/>
            <a:r>
              <a:rPr lang="en-IN" sz="2400" dirty="0" smtClean="0"/>
              <a:t>NPA customers</a:t>
            </a:r>
            <a:endParaRPr lang="en-IN" sz="2400" dirty="0"/>
          </a:p>
        </p:txBody>
      </p:sp>
      <p:pic>
        <p:nvPicPr>
          <p:cNvPr id="8194" name="Picture 2" descr="Image result for vijay mally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74" y="1384662"/>
            <a:ext cx="5766353" cy="416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Image result for nirav mod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242" y="1384662"/>
            <a:ext cx="5549265" cy="416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04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</p:spPr>
        <p:txBody>
          <a:bodyPr/>
          <a:lstStyle/>
          <a:p>
            <a:pPr algn="ctr"/>
            <a:r>
              <a:rPr lang="en-IN" sz="2400" dirty="0" smtClean="0"/>
              <a:t>Reward and recognition</a:t>
            </a:r>
            <a:endParaRPr lang="en-IN" sz="2400" dirty="0"/>
          </a:p>
        </p:txBody>
      </p:sp>
      <p:pic>
        <p:nvPicPr>
          <p:cNvPr id="15362" name="Picture 2" descr="Image result for reward and recogni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82" y="806865"/>
            <a:ext cx="10015727" cy="561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0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211" y="782886"/>
            <a:ext cx="5799908" cy="434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4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</p:spPr>
        <p:txBody>
          <a:bodyPr/>
          <a:lstStyle/>
          <a:p>
            <a:r>
              <a:rPr lang="en-IN" sz="2400" dirty="0" smtClean="0"/>
              <a:t>The </a:t>
            </a:r>
            <a:r>
              <a:rPr lang="en-IN" sz="2400" dirty="0" err="1" smtClean="0"/>
              <a:t>godrej</a:t>
            </a:r>
            <a:r>
              <a:rPr lang="en-IN" sz="2400" dirty="0" smtClean="0"/>
              <a:t> way….</a:t>
            </a:r>
            <a:endParaRPr lang="en-IN" sz="24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8504" y="793172"/>
            <a:ext cx="11319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914396" rtl="0" eaLnBrk="1" latinLnBrk="0" hangingPunct="1">
              <a:spcBef>
                <a:spcPct val="0"/>
              </a:spcBef>
              <a:buNone/>
              <a:defRPr lang="en-US" sz="1837" b="0" kern="1200" cap="all" spc="102" baseline="0" dirty="0">
                <a:solidFill>
                  <a:schemeClr val="tx2"/>
                </a:solidFill>
                <a:latin typeface="HelveticaNeueLT Std Lt Ext" panose="020B0503020202020204" pitchFamily="34" charset="0"/>
                <a:ea typeface="HelveticaNeueLT Std Lt Ext" panose="020B0503020202020204" pitchFamily="34" charset="0"/>
                <a:cs typeface="+mj-cs"/>
              </a:defRPr>
            </a:lvl1pPr>
          </a:lstStyle>
          <a:p>
            <a:r>
              <a:rPr lang="en-IN" sz="2400" dirty="0" smtClean="0"/>
              <a:t>GODREJ PROTECTION PROGRAM</a:t>
            </a:r>
            <a:endParaRPr lang="en-IN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61072716"/>
              </p:ext>
            </p:extLst>
          </p:nvPr>
        </p:nvGraphicFramePr>
        <p:xfrm>
          <a:off x="1600925" y="1702809"/>
          <a:ext cx="7242628" cy="438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41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en-IN" sz="2400" dirty="0" smtClean="0"/>
              <a:t>Life insurance plan – ABSLI Group asset assure classic</a:t>
            </a:r>
            <a:endParaRPr lang="en-IN" sz="2400" dirty="0"/>
          </a:p>
        </p:txBody>
      </p:sp>
      <p:pic>
        <p:nvPicPr>
          <p:cNvPr id="1024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185" y="936862"/>
            <a:ext cx="8923110" cy="538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09361" y="1502227"/>
            <a:ext cx="46895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IN" dirty="0" smtClean="0"/>
              <a:t>Natural Death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IN" dirty="0" smtClean="0"/>
              <a:t>Accidental Death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IN" dirty="0" smtClean="0"/>
              <a:t>Suicide (after 1 year)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05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461665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IN" sz="2400" dirty="0" smtClean="0"/>
              <a:t>Survival benefit plan – </a:t>
            </a:r>
            <a:r>
              <a:rPr lang="en-IN" sz="2400" dirty="0" err="1" smtClean="0"/>
              <a:t>tata</a:t>
            </a:r>
            <a:r>
              <a:rPr lang="en-IN" sz="2400" dirty="0" smtClean="0"/>
              <a:t> </a:t>
            </a:r>
            <a:r>
              <a:rPr lang="en-IN" sz="2400" dirty="0" err="1" smtClean="0"/>
              <a:t>aig</a:t>
            </a:r>
            <a:r>
              <a:rPr lang="en-IN" sz="2400" dirty="0" smtClean="0"/>
              <a:t> group credit secure plus</a:t>
            </a:r>
            <a:endParaRPr lang="en-IN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E776F4-E5B5-F843-A129-A568E77569DF}" type="slidenum">
              <a:rPr kumimoji="0" lang="en-US" sz="183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185" y="936862"/>
            <a:ext cx="8923110" cy="538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98571" y="1152065"/>
            <a:ext cx="55909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b="1" dirty="0" smtClean="0"/>
              <a:t>Critical Illness</a:t>
            </a:r>
            <a:r>
              <a:rPr lang="en-IN" dirty="0" smtClean="0"/>
              <a:t> – coverage against 15 CI’s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b="1" dirty="0" smtClean="0"/>
              <a:t>PA</a:t>
            </a:r>
            <a:r>
              <a:rPr lang="en-IN" dirty="0" smtClean="0"/>
              <a:t> – Accidental Death, Permanent Total Disability, Permanent Partial Disability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b="1" dirty="0" smtClean="0"/>
              <a:t>Add ON </a:t>
            </a:r>
            <a:r>
              <a:rPr lang="en-IN" dirty="0" smtClean="0"/>
              <a:t>– Monthly EMI, Identity Theft, Fraudulent charges, ATM Assault &amp; Robbery, Lost Wallet charges, Key replacement cover, </a:t>
            </a:r>
            <a:r>
              <a:rPr lang="en-IN" dirty="0"/>
              <a:t>House Alteration &amp; Vehicle Modification </a:t>
            </a:r>
            <a:r>
              <a:rPr lang="en-IN" dirty="0" smtClean="0"/>
              <a:t>benefit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b="1" dirty="0" smtClean="0"/>
              <a:t>Property Insurance</a:t>
            </a:r>
            <a:r>
              <a:rPr lang="en-IN" dirty="0" smtClean="0"/>
              <a:t> – Standard Fire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976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w0ZCuE5Qwq7pVxxjwQVL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moE1Oo1Qauqh4iQO4cao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k1nAhYTAClSIIrYeAgUA"/>
</p:tagLst>
</file>

<file path=ppt/theme/theme1.xml><?xml version="1.0" encoding="utf-8"?>
<a:theme xmlns:a="http://schemas.openxmlformats.org/drawingml/2006/main" name="1_Office Theme">
  <a:themeElements>
    <a:clrScheme name="GPL">
      <a:dk1>
        <a:sysClr val="windowText" lastClr="000000"/>
      </a:dk1>
      <a:lt1>
        <a:sysClr val="window" lastClr="FFFFFF"/>
      </a:lt1>
      <a:dk2>
        <a:srgbClr val="4D4D4D"/>
      </a:dk2>
      <a:lt2>
        <a:srgbClr val="D2D2D2"/>
      </a:lt2>
      <a:accent1>
        <a:srgbClr val="3396CE"/>
      </a:accent1>
      <a:accent2>
        <a:srgbClr val="8CB133"/>
      </a:accent2>
      <a:accent3>
        <a:srgbClr val="C01F63"/>
      </a:accent3>
      <a:accent4>
        <a:srgbClr val="AAAAAA"/>
      </a:accent4>
      <a:accent5>
        <a:srgbClr val="AA78B4"/>
      </a:accent5>
      <a:accent6>
        <a:srgbClr val="5AD2E6"/>
      </a:accent6>
      <a:hlink>
        <a:srgbClr val="D2D2D2"/>
      </a:hlink>
      <a:folHlink>
        <a:srgbClr val="F59B5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144</Words>
  <Application>Microsoft Office PowerPoint</Application>
  <PresentationFormat>Widescreen</PresentationFormat>
  <Paragraphs>26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Calibri</vt:lpstr>
      <vt:lpstr>Helvetica Neue</vt:lpstr>
      <vt:lpstr>HelveticaNeue LT 45 Light</vt:lpstr>
      <vt:lpstr>HelveticaNeueLT Std Lt Ext</vt:lpstr>
      <vt:lpstr>Wingdings</vt:lpstr>
      <vt:lpstr>ヒラギノ角ゴ Pro W3</vt:lpstr>
      <vt:lpstr>1_Office Theme</vt:lpstr>
      <vt:lpstr>think-cell Slide</vt:lpstr>
      <vt:lpstr>Day 3: Thursday, 9th Jan 2020</vt:lpstr>
      <vt:lpstr>Why the Why is important???</vt:lpstr>
      <vt:lpstr>revenue</vt:lpstr>
      <vt:lpstr>NPA customers</vt:lpstr>
      <vt:lpstr>Reward and recognition</vt:lpstr>
      <vt:lpstr>PowerPoint Presentation</vt:lpstr>
      <vt:lpstr>The godrej way….</vt:lpstr>
      <vt:lpstr>Life insurance plan – ABSLI Group asset assure classic</vt:lpstr>
      <vt:lpstr>Survival benefit plan – tata aig group credit secure plus</vt:lpstr>
      <vt:lpstr>Health insurance plans – TATA AIG GROUP MEDICARE</vt:lpstr>
      <vt:lpstr>Health insurance plans – TATA AIG GROUP MEDisenior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Mortgage Market Trends &amp; Opportunity</dc:title>
  <dc:creator>Ipsita Sai</dc:creator>
  <cp:lastModifiedBy>Prajakta Yeole</cp:lastModifiedBy>
  <cp:revision>16</cp:revision>
  <dcterms:created xsi:type="dcterms:W3CDTF">2020-01-08T12:05:23Z</dcterms:created>
  <dcterms:modified xsi:type="dcterms:W3CDTF">2020-01-09T04:15:59Z</dcterms:modified>
</cp:coreProperties>
</file>